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62" r:id="rId3"/>
    <p:sldMasterId id="2147483664" r:id="rId4"/>
    <p:sldMasterId id="2147483666" r:id="rId5"/>
    <p:sldMasterId id="2147483668" r:id="rId6"/>
    <p:sldMasterId id="2147483670" r:id="rId7"/>
  </p:sldMasterIdLst>
  <p:notesMasterIdLst>
    <p:notesMasterId r:id="rId109"/>
  </p:notesMasterIdLst>
  <p:sldIdLst>
    <p:sldId id="256" r:id="rId8"/>
    <p:sldId id="257" r:id="rId9"/>
    <p:sldId id="258" r:id="rId10"/>
    <p:sldId id="270" r:id="rId11"/>
    <p:sldId id="271" r:id="rId12"/>
    <p:sldId id="276" r:id="rId13"/>
    <p:sldId id="277" r:id="rId14"/>
    <p:sldId id="278" r:id="rId15"/>
    <p:sldId id="339" r:id="rId16"/>
    <p:sldId id="340" r:id="rId17"/>
    <p:sldId id="280" r:id="rId18"/>
    <p:sldId id="282" r:id="rId19"/>
    <p:sldId id="283" r:id="rId20"/>
    <p:sldId id="284" r:id="rId21"/>
    <p:sldId id="285" r:id="rId22"/>
    <p:sldId id="286" r:id="rId23"/>
    <p:sldId id="341" r:id="rId24"/>
    <p:sldId id="342" r:id="rId25"/>
    <p:sldId id="279" r:id="rId26"/>
    <p:sldId id="287" r:id="rId27"/>
    <p:sldId id="288" r:id="rId28"/>
    <p:sldId id="289" r:id="rId29"/>
    <p:sldId id="290" r:id="rId30"/>
    <p:sldId id="291" r:id="rId31"/>
    <p:sldId id="343" r:id="rId32"/>
    <p:sldId id="344" r:id="rId33"/>
    <p:sldId id="281" r:id="rId34"/>
    <p:sldId id="292" r:id="rId35"/>
    <p:sldId id="293" r:id="rId36"/>
    <p:sldId id="294" r:id="rId37"/>
    <p:sldId id="295" r:id="rId38"/>
    <p:sldId id="296" r:id="rId39"/>
    <p:sldId id="345" r:id="rId40"/>
    <p:sldId id="346" r:id="rId41"/>
    <p:sldId id="262" r:id="rId42"/>
    <p:sldId id="263" r:id="rId43"/>
    <p:sldId id="272" r:id="rId44"/>
    <p:sldId id="273" r:id="rId45"/>
    <p:sldId id="297" r:id="rId46"/>
    <p:sldId id="298" r:id="rId47"/>
    <p:sldId id="299" r:id="rId48"/>
    <p:sldId id="347" r:id="rId49"/>
    <p:sldId id="348" r:id="rId50"/>
    <p:sldId id="300" r:id="rId51"/>
    <p:sldId id="303" r:id="rId52"/>
    <p:sldId id="304" r:id="rId53"/>
    <p:sldId id="305" r:id="rId54"/>
    <p:sldId id="306" r:id="rId55"/>
    <p:sldId id="307" r:id="rId56"/>
    <p:sldId id="349" r:id="rId57"/>
    <p:sldId id="350" r:id="rId58"/>
    <p:sldId id="301" r:id="rId59"/>
    <p:sldId id="308" r:id="rId60"/>
    <p:sldId id="309" r:id="rId61"/>
    <p:sldId id="310" r:id="rId62"/>
    <p:sldId id="311" r:id="rId63"/>
    <p:sldId id="312" r:id="rId64"/>
    <p:sldId id="351" r:id="rId65"/>
    <p:sldId id="352" r:id="rId66"/>
    <p:sldId id="302" r:id="rId67"/>
    <p:sldId id="313" r:id="rId68"/>
    <p:sldId id="314" r:id="rId69"/>
    <p:sldId id="315" r:id="rId70"/>
    <p:sldId id="316" r:id="rId71"/>
    <p:sldId id="317" r:id="rId72"/>
    <p:sldId id="353" r:id="rId73"/>
    <p:sldId id="354" r:id="rId74"/>
    <p:sldId id="265" r:id="rId75"/>
    <p:sldId id="266" r:id="rId76"/>
    <p:sldId id="274" r:id="rId77"/>
    <p:sldId id="275" r:id="rId78"/>
    <p:sldId id="322" r:id="rId79"/>
    <p:sldId id="321" r:id="rId80"/>
    <p:sldId id="323" r:id="rId81"/>
    <p:sldId id="355" r:id="rId82"/>
    <p:sldId id="356" r:id="rId83"/>
    <p:sldId id="318" r:id="rId84"/>
    <p:sldId id="324" r:id="rId85"/>
    <p:sldId id="325" r:id="rId86"/>
    <p:sldId id="326" r:id="rId87"/>
    <p:sldId id="327" r:id="rId88"/>
    <p:sldId id="328" r:id="rId89"/>
    <p:sldId id="357" r:id="rId90"/>
    <p:sldId id="358" r:id="rId91"/>
    <p:sldId id="319" r:id="rId92"/>
    <p:sldId id="329" r:id="rId93"/>
    <p:sldId id="330" r:id="rId94"/>
    <p:sldId id="331" r:id="rId95"/>
    <p:sldId id="332" r:id="rId96"/>
    <p:sldId id="333" r:id="rId97"/>
    <p:sldId id="359" r:id="rId98"/>
    <p:sldId id="360" r:id="rId99"/>
    <p:sldId id="320" r:id="rId100"/>
    <p:sldId id="334" r:id="rId101"/>
    <p:sldId id="335" r:id="rId102"/>
    <p:sldId id="336" r:id="rId103"/>
    <p:sldId id="337" r:id="rId104"/>
    <p:sldId id="338" r:id="rId105"/>
    <p:sldId id="361" r:id="rId106"/>
    <p:sldId id="362" r:id="rId107"/>
    <p:sldId id="363" r:id="rId10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DDB1"/>
    <a:srgbClr val="EABBB4"/>
    <a:srgbClr val="D1D7E9"/>
    <a:srgbClr val="B3BDDB"/>
    <a:srgbClr val="DBC67D"/>
    <a:srgbClr val="68C16A"/>
    <a:srgbClr val="DC8D82"/>
    <a:srgbClr val="27496D"/>
    <a:srgbClr val="FFD78F"/>
    <a:srgbClr val="F18C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B96FBB-8BD9-F54B-960A-953DA7E1A60F}" v="3" dt="2025-12-03T21:14:08.3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26" autoAdjust="0"/>
    <p:restoredTop sz="94726"/>
  </p:normalViewPr>
  <p:slideViewPr>
    <p:cSldViewPr snapToGrid="0">
      <p:cViewPr varScale="1">
        <p:scale>
          <a:sx n="96" d="100"/>
          <a:sy n="96" d="100"/>
        </p:scale>
        <p:origin x="200" y="6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theme" Target="theme/theme1.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5" Type="http://schemas.openxmlformats.org/officeDocument/2006/relationships/slideMaster" Target="slideMasters/slideMaster5.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tableStyles" Target="tableStyles.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14" Type="http://schemas.microsoft.com/office/2015/10/relationships/revisionInfo" Target="revisionInfo.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notesMaster" Target="notesMasters/notesMaster1.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presProps" Target="presProp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slideMaster" Target="slideMasters/slideMaster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2DC0D-A4FC-8E49-977A-03C3C0033AD7}" type="datetimeFigureOut">
              <a:rPr lang="fr-FR" smtClean="0"/>
              <a:t>14/05/2026</a:t>
            </a:fld>
            <a:endParaRPr lang="fr-FR"/>
          </a:p>
        </p:txBody>
      </p:sp>
      <p:sp>
        <p:nvSpPr>
          <p:cNvPr id="4" name="Espace réservé de l'image de diapositiv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C56925-8313-744B-80F1-8A1349F5534A}" type="slidenum">
              <a:rPr lang="fr-FR" smtClean="0"/>
              <a:t>‹#›</a:t>
            </a:fld>
            <a:endParaRPr lang="fr-FR"/>
          </a:p>
        </p:txBody>
      </p:sp>
    </p:spTree>
    <p:extLst>
      <p:ext uri="{BB962C8B-B14F-4D97-AF65-F5344CB8AC3E}">
        <p14:creationId xmlns:p14="http://schemas.microsoft.com/office/powerpoint/2010/main" val="2142461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DC56925-8313-744B-80F1-8A1349F5534A}" type="slidenum">
              <a:rPr lang="fr-FR" smtClean="0"/>
              <a:t>1</a:t>
            </a:fld>
            <a:endParaRPr lang="fr-FR"/>
          </a:p>
        </p:txBody>
      </p:sp>
    </p:spTree>
    <p:extLst>
      <p:ext uri="{BB962C8B-B14F-4D97-AF65-F5344CB8AC3E}">
        <p14:creationId xmlns:p14="http://schemas.microsoft.com/office/powerpoint/2010/main" val="2849163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fld id="{BDC56925-8313-744B-80F1-8A1349F5534A}" type="slidenum">
              <a:rPr lang="fr-FR" smtClean="0"/>
              <a:t>2</a:t>
            </a:fld>
            <a:endParaRPr lang="fr-FR"/>
          </a:p>
        </p:txBody>
      </p:sp>
    </p:spTree>
    <p:extLst>
      <p:ext uri="{BB962C8B-B14F-4D97-AF65-F5344CB8AC3E}">
        <p14:creationId xmlns:p14="http://schemas.microsoft.com/office/powerpoint/2010/main" val="386828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9D8042-2BBD-63C3-E0F9-F26178054D47}"/>
              </a:ext>
            </a:extLst>
          </p:cNvPr>
          <p:cNvSpPr>
            <a:spLocks noGrp="1"/>
          </p:cNvSpPr>
          <p:nvPr>
            <p:ph type="ctrTitle"/>
          </p:nvPr>
        </p:nvSpPr>
        <p:spPr>
          <a:xfrm>
            <a:off x="1524000" y="1122363"/>
            <a:ext cx="9144000" cy="2387600"/>
          </a:xfrm>
        </p:spPr>
        <p:txBody>
          <a:bodyPr anchor="b"/>
          <a:lstStyle>
            <a:lvl1pPr algn="ctr">
              <a:defRPr sz="6000"/>
            </a:lvl1pPr>
          </a:lstStyle>
          <a:p>
            <a:r>
              <a:rPr lang="fr-CA"/>
              <a:t>Modifier le style du titre</a:t>
            </a:r>
            <a:endParaRPr lang="fr-FR"/>
          </a:p>
        </p:txBody>
      </p:sp>
      <p:sp>
        <p:nvSpPr>
          <p:cNvPr id="3" name="Sous-titre 2">
            <a:extLst>
              <a:ext uri="{FF2B5EF4-FFF2-40B4-BE49-F238E27FC236}">
                <a16:creationId xmlns:a16="http://schemas.microsoft.com/office/drawing/2014/main" id="{32BE082B-15CE-C235-9D66-3519727D00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CA"/>
              <a:t>Modifier le style des sous-titres du masque</a:t>
            </a:r>
            <a:endParaRPr lang="fr-FR"/>
          </a:p>
        </p:txBody>
      </p:sp>
      <p:sp>
        <p:nvSpPr>
          <p:cNvPr id="4" name="Espace réservé de la date 3">
            <a:extLst>
              <a:ext uri="{FF2B5EF4-FFF2-40B4-BE49-F238E27FC236}">
                <a16:creationId xmlns:a16="http://schemas.microsoft.com/office/drawing/2014/main" id="{59D9A606-55E0-4202-B818-FDEB8827788E}"/>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1F5602F2-0CAB-D2E5-B374-9752DB9A8DB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435D90-2AFA-667B-EE09-679AAFE0E8C2}"/>
              </a:ext>
            </a:extLst>
          </p:cNvPr>
          <p:cNvSpPr>
            <a:spLocks noGrp="1"/>
          </p:cNvSpPr>
          <p:nvPr>
            <p:ph type="sldNum" sz="quarter" idx="12"/>
          </p:nvPr>
        </p:nvSpPr>
        <p:spPr/>
        <p:txBody>
          <a:bodyPr/>
          <a:lstStyle/>
          <a:p>
            <a:fld id="{8984C8D5-52A0-214E-A4E0-A30AA6B07DD5}" type="slidenum">
              <a:rPr lang="fr-FR" smtClean="0"/>
              <a:t>‹#›</a:t>
            </a:fld>
            <a:endParaRPr lang="fr-FR"/>
          </a:p>
        </p:txBody>
      </p:sp>
    </p:spTree>
    <p:extLst>
      <p:ext uri="{BB962C8B-B14F-4D97-AF65-F5344CB8AC3E}">
        <p14:creationId xmlns:p14="http://schemas.microsoft.com/office/powerpoint/2010/main" val="2226425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094CE2-410B-5B30-0B83-B19ACE9C7023}"/>
              </a:ext>
            </a:extLst>
          </p:cNvPr>
          <p:cNvSpPr>
            <a:spLocks noGrp="1"/>
          </p:cNvSpPr>
          <p:nvPr>
            <p:ph type="title"/>
          </p:nvPr>
        </p:nvSpPr>
        <p:spPr/>
        <p:txBody>
          <a:bodyPr/>
          <a:lstStyle/>
          <a:p>
            <a:r>
              <a:rPr lang="fr-CA"/>
              <a:t>Modifier le style du titre</a:t>
            </a:r>
            <a:endParaRPr lang="fr-FR"/>
          </a:p>
        </p:txBody>
      </p:sp>
      <p:sp>
        <p:nvSpPr>
          <p:cNvPr id="3" name="Espace réservé du texte vertical 2">
            <a:extLst>
              <a:ext uri="{FF2B5EF4-FFF2-40B4-BE49-F238E27FC236}">
                <a16:creationId xmlns:a16="http://schemas.microsoft.com/office/drawing/2014/main" id="{4D4D53F8-47D7-23DF-E11E-A6B21D21EA0B}"/>
              </a:ext>
            </a:extLst>
          </p:cNvPr>
          <p:cNvSpPr>
            <a:spLocks noGrp="1"/>
          </p:cNvSpPr>
          <p:nvPr>
            <p:ph type="body" orient="vert" idx="1"/>
          </p:nvPr>
        </p:nvSpPr>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4" name="Espace réservé de la date 3">
            <a:extLst>
              <a:ext uri="{FF2B5EF4-FFF2-40B4-BE49-F238E27FC236}">
                <a16:creationId xmlns:a16="http://schemas.microsoft.com/office/drawing/2014/main" id="{C284B8AF-4046-DC09-3B4B-A6C298B09E25}"/>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78CE4FAF-2A90-2310-62F4-9C034C49711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EF33A00-C8AE-0995-1090-C9B8F209FE13}"/>
              </a:ext>
            </a:extLst>
          </p:cNvPr>
          <p:cNvSpPr>
            <a:spLocks noGrp="1"/>
          </p:cNvSpPr>
          <p:nvPr>
            <p:ph type="sldNum" sz="quarter" idx="12"/>
          </p:nvPr>
        </p:nvSpPr>
        <p:spPr/>
        <p:txBody>
          <a:bodyPr/>
          <a:lstStyle/>
          <a:p>
            <a:fld id="{8984C8D5-52A0-214E-A4E0-A30AA6B07DD5}" type="slidenum">
              <a:rPr lang="fr-FR" smtClean="0"/>
              <a:t>‹#›</a:t>
            </a:fld>
            <a:endParaRPr lang="fr-FR"/>
          </a:p>
        </p:txBody>
      </p:sp>
    </p:spTree>
    <p:extLst>
      <p:ext uri="{BB962C8B-B14F-4D97-AF65-F5344CB8AC3E}">
        <p14:creationId xmlns:p14="http://schemas.microsoft.com/office/powerpoint/2010/main" val="31222042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41E538B3-B715-300D-D309-C41D495F3F13}"/>
              </a:ext>
            </a:extLst>
          </p:cNvPr>
          <p:cNvSpPr>
            <a:spLocks noGrp="1"/>
          </p:cNvSpPr>
          <p:nvPr>
            <p:ph type="title" orient="vert"/>
          </p:nvPr>
        </p:nvSpPr>
        <p:spPr>
          <a:xfrm>
            <a:off x="8724900" y="365125"/>
            <a:ext cx="2628900" cy="5811838"/>
          </a:xfrm>
        </p:spPr>
        <p:txBody>
          <a:bodyPr vert="eaVert"/>
          <a:lstStyle/>
          <a:p>
            <a:r>
              <a:rPr lang="fr-CA"/>
              <a:t>Modifier le style du titre</a:t>
            </a:r>
            <a:endParaRPr lang="fr-FR"/>
          </a:p>
        </p:txBody>
      </p:sp>
      <p:sp>
        <p:nvSpPr>
          <p:cNvPr id="3" name="Espace réservé du texte vertical 2">
            <a:extLst>
              <a:ext uri="{FF2B5EF4-FFF2-40B4-BE49-F238E27FC236}">
                <a16:creationId xmlns:a16="http://schemas.microsoft.com/office/drawing/2014/main" id="{7D31BD01-D0A5-79A7-8C32-46B4F3C9BAED}"/>
              </a:ext>
            </a:extLst>
          </p:cNvPr>
          <p:cNvSpPr>
            <a:spLocks noGrp="1"/>
          </p:cNvSpPr>
          <p:nvPr>
            <p:ph type="body" orient="vert" idx="1"/>
          </p:nvPr>
        </p:nvSpPr>
        <p:spPr>
          <a:xfrm>
            <a:off x="838200" y="365125"/>
            <a:ext cx="7734300" cy="5811838"/>
          </a:xfrm>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4" name="Espace réservé de la date 3">
            <a:extLst>
              <a:ext uri="{FF2B5EF4-FFF2-40B4-BE49-F238E27FC236}">
                <a16:creationId xmlns:a16="http://schemas.microsoft.com/office/drawing/2014/main" id="{5156FE37-AEFE-4AF3-A6AA-04F5B428FEE9}"/>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389407F5-5D05-F9DE-B5B9-8DBB7BFA62E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9966291-06DE-5ADD-5910-C982CA9A822A}"/>
              </a:ext>
            </a:extLst>
          </p:cNvPr>
          <p:cNvSpPr>
            <a:spLocks noGrp="1"/>
          </p:cNvSpPr>
          <p:nvPr>
            <p:ph type="sldNum" sz="quarter" idx="12"/>
          </p:nvPr>
        </p:nvSpPr>
        <p:spPr/>
        <p:txBody>
          <a:bodyPr/>
          <a:lstStyle/>
          <a:p>
            <a:fld id="{8984C8D5-52A0-214E-A4E0-A30AA6B07DD5}" type="slidenum">
              <a:rPr lang="fr-FR" smtClean="0"/>
              <a:t>‹#›</a:t>
            </a:fld>
            <a:endParaRPr lang="fr-FR"/>
          </a:p>
        </p:txBody>
      </p:sp>
    </p:spTree>
    <p:extLst>
      <p:ext uri="{BB962C8B-B14F-4D97-AF65-F5344CB8AC3E}">
        <p14:creationId xmlns:p14="http://schemas.microsoft.com/office/powerpoint/2010/main" val="1370476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279212A5-B7DF-42ED-BED7-100DCB2BD8ED}" type="slidenum">
              <a:rPr lang="fr-CA" smtClean="0"/>
              <a:t>‹#›</a:t>
            </a:fld>
            <a:endParaRPr lang="fr-CA"/>
          </a:p>
        </p:txBody>
      </p:sp>
    </p:spTree>
    <p:extLst>
      <p:ext uri="{BB962C8B-B14F-4D97-AF65-F5344CB8AC3E}">
        <p14:creationId xmlns:p14="http://schemas.microsoft.com/office/powerpoint/2010/main" val="42796605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CEB3DBC7-5727-4644-8450-8B02E3206B10}" type="slidenum">
              <a:rPr lang="fr-CA" smtClean="0"/>
              <a:t>‹#›</a:t>
            </a:fld>
            <a:endParaRPr lang="fr-CA"/>
          </a:p>
        </p:txBody>
      </p:sp>
    </p:spTree>
    <p:extLst>
      <p:ext uri="{BB962C8B-B14F-4D97-AF65-F5344CB8AC3E}">
        <p14:creationId xmlns:p14="http://schemas.microsoft.com/office/powerpoint/2010/main" val="19273743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grpSp>
        <p:nvGrpSpPr>
          <p:cNvPr id="10" name="Groupe 9">
            <a:extLst>
              <a:ext uri="{FF2B5EF4-FFF2-40B4-BE49-F238E27FC236}">
                <a16:creationId xmlns:a16="http://schemas.microsoft.com/office/drawing/2014/main" id="{CE8262BA-5615-D048-8048-038A88FB3C97}"/>
              </a:ext>
            </a:extLst>
          </p:cNvPr>
          <p:cNvGrpSpPr/>
          <p:nvPr/>
        </p:nvGrpSpPr>
        <p:grpSpPr>
          <a:xfrm>
            <a:off x="9588333" y="5923071"/>
            <a:ext cx="2249214" cy="371044"/>
            <a:chOff x="2511972" y="3885646"/>
            <a:chExt cx="2249214" cy="371044"/>
          </a:xfrm>
        </p:grpSpPr>
        <p:sp>
          <p:nvSpPr>
            <p:cNvPr id="12" name="Rectangle : coins arrondis 11">
              <a:extLst>
                <a:ext uri="{FF2B5EF4-FFF2-40B4-BE49-F238E27FC236}">
                  <a16:creationId xmlns:a16="http://schemas.microsoft.com/office/drawing/2014/main" id="{BF5B801D-8951-AFAF-C437-B06C47216AD0}"/>
                </a:ext>
              </a:extLst>
            </p:cNvPr>
            <p:cNvSpPr/>
            <p:nvPr/>
          </p:nvSpPr>
          <p:spPr>
            <a:xfrm>
              <a:off x="2911702" y="3888828"/>
              <a:ext cx="1477108"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ZoneTexte 12">
              <a:extLst>
                <a:ext uri="{FF2B5EF4-FFF2-40B4-BE49-F238E27FC236}">
                  <a16:creationId xmlns:a16="http://schemas.microsoft.com/office/drawing/2014/main" id="{6D17E71D-6EAE-5D1B-CCCB-C59CCBBF25EE}"/>
                </a:ext>
              </a:extLst>
            </p:cNvPr>
            <p:cNvSpPr txBox="1"/>
            <p:nvPr/>
          </p:nvSpPr>
          <p:spPr>
            <a:xfrm>
              <a:off x="2511972" y="3885646"/>
              <a:ext cx="2249214" cy="369332"/>
            </a:xfrm>
            <a:prstGeom prst="rect">
              <a:avLst/>
            </a:prstGeom>
            <a:noFill/>
          </p:spPr>
          <p:txBody>
            <a:bodyPr wrap="square" rtlCol="0">
              <a:spAutoFit/>
            </a:bodyPr>
            <a:lstStyle/>
            <a:p>
              <a:pPr algn="ctr"/>
              <a:r>
                <a:rPr lang="fr-CA" b="1" kern="1400" spc="-50" dirty="0">
                  <a:latin typeface="Arial" panose="020B0604020202020204" pitchFamily="34" charset="0"/>
                  <a:ea typeface="Times New Roman" panose="02020603050405020304" pitchFamily="18" charset="0"/>
                  <a:cs typeface="Calibri" panose="020F0502020204030204" pitchFamily="34" charset="0"/>
                </a:rPr>
                <a:t>La suite  &gt;</a:t>
              </a:r>
              <a:endParaRPr lang="fr-CA" sz="18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3" name="Titre 1">
            <a:extLst>
              <a:ext uri="{FF2B5EF4-FFF2-40B4-BE49-F238E27FC236}">
                <a16:creationId xmlns:a16="http://schemas.microsoft.com/office/drawing/2014/main" id="{77F1E1CA-AFF1-027C-C06B-67FBE97D802A}"/>
              </a:ext>
            </a:extLst>
          </p:cNvPr>
          <p:cNvSpPr>
            <a:spLocks noGrp="1"/>
          </p:cNvSpPr>
          <p:nvPr>
            <p:ph type="title" hasCustomPrompt="1"/>
          </p:nvPr>
        </p:nvSpPr>
        <p:spPr>
          <a:xfrm>
            <a:off x="1599935" y="840654"/>
            <a:ext cx="9001389" cy="584775"/>
          </a:xfrm>
          <a:prstGeom prst="rect">
            <a:avLst/>
          </a:prstGeom>
        </p:spPr>
        <p:txBody>
          <a:bodyPr/>
          <a:lstStyle>
            <a:lvl1pPr marL="0" algn="l" defTabSz="914400" rtl="0" eaLnBrk="1" latinLnBrk="0" hangingPunct="1">
              <a:defRPr lang="fr-FR" sz="3200" b="1" kern="1400" spc="-50" dirty="0">
                <a:solidFill>
                  <a:srgbClr val="F18C55"/>
                </a:solidFill>
                <a:effectLst/>
                <a:latin typeface="Calibri" panose="020F0502020204030204" pitchFamily="34" charset="0"/>
                <a:ea typeface="Times New Roman" panose="02020603050405020304" pitchFamily="18" charset="0"/>
                <a:cs typeface="Calibri" panose="020F0502020204030204" pitchFamily="34" charset="0"/>
              </a:defRPr>
            </a:lvl1pPr>
          </a:lstStyle>
          <a:p>
            <a:r>
              <a:rPr lang="fr-CA" dirty="0"/>
              <a:t>Titre</a:t>
            </a:r>
            <a:endParaRPr lang="fr-FR" dirty="0"/>
          </a:p>
        </p:txBody>
      </p:sp>
      <p:sp>
        <p:nvSpPr>
          <p:cNvPr id="4" name="Espace réservé du texte 2">
            <a:extLst>
              <a:ext uri="{FF2B5EF4-FFF2-40B4-BE49-F238E27FC236}">
                <a16:creationId xmlns:a16="http://schemas.microsoft.com/office/drawing/2014/main" id="{0140C127-D578-1BE2-8534-D598FFF5C9F1}"/>
              </a:ext>
            </a:extLst>
          </p:cNvPr>
          <p:cNvSpPr>
            <a:spLocks noGrp="1"/>
          </p:cNvSpPr>
          <p:nvPr>
            <p:ph idx="1" hasCustomPrompt="1"/>
          </p:nvPr>
        </p:nvSpPr>
        <p:spPr>
          <a:xfrm>
            <a:off x="1599934" y="1504975"/>
            <a:ext cx="5058041" cy="400110"/>
          </a:xfrm>
          <a:prstGeom prst="rect">
            <a:avLst/>
          </a:prstGeom>
        </p:spPr>
        <p:txBody>
          <a:bodyPr vert="horz" lIns="91440" tIns="45720" rIns="91440" bIns="45720" rtlCol="0">
            <a:normAutofit/>
          </a:bodyPr>
          <a:lstStyle>
            <a:lvl1pPr marL="0" indent="0" algn="l" defTabSz="914400" rtl="0" eaLnBrk="1" latinLnBrk="0" hangingPunct="1">
              <a:buNone/>
              <a:defRPr lang="fr-FR" sz="2000" b="1" kern="1200" dirty="0">
                <a:solidFill>
                  <a:srgbClr val="000000"/>
                </a:solidFill>
                <a:effectLst/>
                <a:latin typeface="Calibri" panose="020F0502020204030204" pitchFamily="34" charset="0"/>
                <a:ea typeface="Aptos" panose="020B0004020202020204" pitchFamily="34" charset="0"/>
                <a:cs typeface="Calibri" panose="020F0502020204030204" pitchFamily="34" charset="0"/>
              </a:defRPr>
            </a:lvl1pPr>
          </a:lstStyle>
          <a:p>
            <a:pPr lvl="0"/>
            <a:r>
              <a:rPr lang="fr-CA" dirty="0"/>
              <a:t>(Date)</a:t>
            </a:r>
            <a:endParaRPr lang="fr-FR" dirty="0"/>
          </a:p>
        </p:txBody>
      </p:sp>
      <p:sp>
        <p:nvSpPr>
          <p:cNvPr id="5" name="Espace réservé du texte 2">
            <a:extLst>
              <a:ext uri="{FF2B5EF4-FFF2-40B4-BE49-F238E27FC236}">
                <a16:creationId xmlns:a16="http://schemas.microsoft.com/office/drawing/2014/main" id="{769CE83D-4853-F0D8-E27D-C494AA03CABC}"/>
              </a:ext>
            </a:extLst>
          </p:cNvPr>
          <p:cNvSpPr>
            <a:spLocks noGrp="1"/>
          </p:cNvSpPr>
          <p:nvPr>
            <p:ph idx="10" hasCustomPrompt="1"/>
          </p:nvPr>
        </p:nvSpPr>
        <p:spPr>
          <a:xfrm>
            <a:off x="1599934" y="2053598"/>
            <a:ext cx="5058041" cy="4236785"/>
          </a:xfrm>
          <a:prstGeom prst="rect">
            <a:avLst/>
          </a:prstGeom>
        </p:spPr>
        <p:txBody>
          <a:bodyPr vert="horz" lIns="91440" tIns="45720" rIns="91440" bIns="45720" rtlCol="0">
            <a:normAutofit/>
          </a:bodyPr>
          <a:lstStyle>
            <a:lvl1pPr marL="0" indent="0">
              <a:buNone/>
              <a:defRPr lang="fr-FR" sz="1800" kern="100" dirty="0">
                <a:solidFill>
                  <a:schemeClr val="tx1"/>
                </a:solidFill>
                <a:effectLst/>
                <a:latin typeface="Calibri" panose="020F0502020204030204" pitchFamily="34" charset="0"/>
                <a:ea typeface="Aptos" panose="020B0004020202020204" pitchFamily="34" charset="0"/>
                <a:cs typeface="Calibri" panose="020F0502020204030204" pitchFamily="34" charset="0"/>
              </a:defRPr>
            </a:lvl1pPr>
          </a:lstStyle>
          <a:p>
            <a:pPr lvl="0"/>
            <a:r>
              <a:rPr lang="fr-CA" dirty="0"/>
              <a:t>Texte</a:t>
            </a:r>
            <a:endParaRPr lang="fr-FR" dirty="0"/>
          </a:p>
        </p:txBody>
      </p:sp>
      <p:sp>
        <p:nvSpPr>
          <p:cNvPr id="19" name="Espace réservé du texte 2">
            <a:extLst>
              <a:ext uri="{FF2B5EF4-FFF2-40B4-BE49-F238E27FC236}">
                <a16:creationId xmlns:a16="http://schemas.microsoft.com/office/drawing/2014/main" id="{C00B3853-0B8D-B765-E92E-DAECA22E9EC5}"/>
              </a:ext>
            </a:extLst>
          </p:cNvPr>
          <p:cNvSpPr>
            <a:spLocks noGrp="1"/>
          </p:cNvSpPr>
          <p:nvPr>
            <p:ph idx="11" hasCustomPrompt="1"/>
          </p:nvPr>
        </p:nvSpPr>
        <p:spPr>
          <a:xfrm>
            <a:off x="9601617" y="6289828"/>
            <a:ext cx="2250000" cy="216000"/>
          </a:xfrm>
          <a:prstGeom prst="rect">
            <a:avLst/>
          </a:prstGeom>
        </p:spPr>
        <p:txBody>
          <a:bodyPr vert="horz" lIns="91440" tIns="45720" rIns="91440" bIns="45720" rtlCol="0">
            <a:normAutofit/>
          </a:bodyPr>
          <a:lstStyle>
            <a:lvl1pPr marL="0" indent="0" algn="ctr" defTabSz="914400" rtl="0" eaLnBrk="1" latinLnBrk="0" hangingPunct="1">
              <a:buNone/>
              <a:defRPr lang="fr-FR"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defRPr>
            </a:lvl1pPr>
          </a:lstStyle>
          <a:p>
            <a:pPr lvl="0"/>
            <a:r>
              <a:rPr lang="fr-CA" dirty="0"/>
              <a:t>(Voir page X)</a:t>
            </a:r>
            <a:endParaRPr lang="fr-FR" dirty="0"/>
          </a:p>
        </p:txBody>
      </p:sp>
      <p:sp>
        <p:nvSpPr>
          <p:cNvPr id="2" name="Espace réservé du texte 2">
            <a:extLst>
              <a:ext uri="{FF2B5EF4-FFF2-40B4-BE49-F238E27FC236}">
                <a16:creationId xmlns:a16="http://schemas.microsoft.com/office/drawing/2014/main" id="{DBA40641-CBCD-6ECE-61D5-9D58F2663C27}"/>
              </a:ext>
            </a:extLst>
          </p:cNvPr>
          <p:cNvSpPr>
            <a:spLocks noGrp="1"/>
          </p:cNvSpPr>
          <p:nvPr>
            <p:ph idx="12" hasCustomPrompt="1"/>
          </p:nvPr>
        </p:nvSpPr>
        <p:spPr>
          <a:xfrm>
            <a:off x="6779506" y="2051332"/>
            <a:ext cx="4461651" cy="3376454"/>
          </a:xfrm>
          <a:prstGeom prst="rect">
            <a:avLst/>
          </a:prstGeom>
        </p:spPr>
        <p:txBody>
          <a:bodyPr vert="horz" lIns="91440" tIns="45720" rIns="91440" bIns="45720" rtlCol="0" anchor="ctr" anchorCtr="0">
            <a:normAutofit/>
          </a:bodyPr>
          <a:lstStyle>
            <a:lvl1pPr marL="0" indent="0" algn="ctr">
              <a:buNone/>
              <a:defRPr lang="fr-FR" sz="1800" kern="100" dirty="0">
                <a:solidFill>
                  <a:schemeClr val="tx1"/>
                </a:solidFill>
                <a:effectLst/>
                <a:latin typeface="Calibri" panose="020F0502020204030204" pitchFamily="34" charset="0"/>
                <a:ea typeface="Aptos" panose="020B0004020202020204" pitchFamily="34" charset="0"/>
                <a:cs typeface="Calibri" panose="020F0502020204030204" pitchFamily="34" charset="0"/>
              </a:defRPr>
            </a:lvl1pPr>
          </a:lstStyle>
          <a:p>
            <a:pPr lvl="0"/>
            <a:r>
              <a:rPr lang="fr-CA" dirty="0"/>
              <a:t>Photo</a:t>
            </a:r>
            <a:endParaRPr lang="fr-FR" dirty="0"/>
          </a:p>
        </p:txBody>
      </p:sp>
      <p:sp>
        <p:nvSpPr>
          <p:cNvPr id="6" name="Espace réservé du texte 2">
            <a:extLst>
              <a:ext uri="{FF2B5EF4-FFF2-40B4-BE49-F238E27FC236}">
                <a16:creationId xmlns:a16="http://schemas.microsoft.com/office/drawing/2014/main" id="{6941607B-E077-343F-CAB1-31A9C220BAF4}"/>
              </a:ext>
            </a:extLst>
          </p:cNvPr>
          <p:cNvSpPr>
            <a:spLocks noGrp="1"/>
          </p:cNvSpPr>
          <p:nvPr>
            <p:ph idx="13" hasCustomPrompt="1"/>
          </p:nvPr>
        </p:nvSpPr>
        <p:spPr>
          <a:xfrm>
            <a:off x="8991157" y="5492195"/>
            <a:ext cx="2250000" cy="216000"/>
          </a:xfrm>
          <a:prstGeom prst="rect">
            <a:avLst/>
          </a:prstGeom>
        </p:spPr>
        <p:txBody>
          <a:bodyPr vert="horz" lIns="91440" tIns="45720" rIns="91440" bIns="45720" rtlCol="0">
            <a:normAutofit/>
          </a:bodyPr>
          <a:lstStyle>
            <a:lvl1pPr marL="0" indent="0" algn="r" defTabSz="914400" rtl="0" eaLnBrk="1" latinLnBrk="0" hangingPunct="1">
              <a:buNone/>
              <a:defRPr lang="fr-FR" sz="6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defRPr>
            </a:lvl1pPr>
          </a:lstStyle>
          <a:p>
            <a:pPr lvl="0"/>
            <a:r>
              <a:rPr lang="fr-CA" dirty="0"/>
              <a:t>Crédit photo</a:t>
            </a:r>
            <a:endParaRPr lang="fr-FR" dirty="0"/>
          </a:p>
        </p:txBody>
      </p:sp>
      <p:sp>
        <p:nvSpPr>
          <p:cNvPr id="7" name="Espace réservé du numéro de diapositive 6"/>
          <p:cNvSpPr>
            <a:spLocks noGrp="1"/>
          </p:cNvSpPr>
          <p:nvPr>
            <p:ph type="sldNum" sz="quarter" idx="14"/>
          </p:nvPr>
        </p:nvSpPr>
        <p:spPr/>
        <p:txBody>
          <a:bodyPr/>
          <a:lstStyle/>
          <a:p>
            <a:fld id="{CEB3DBC7-5727-4644-8450-8B02E3206B10}" type="slidenum">
              <a:rPr lang="fr-CA" smtClean="0"/>
              <a:t>‹#›</a:t>
            </a:fld>
            <a:endParaRPr lang="fr-CA"/>
          </a:p>
        </p:txBody>
      </p:sp>
    </p:spTree>
    <p:extLst>
      <p:ext uri="{BB962C8B-B14F-4D97-AF65-F5344CB8AC3E}">
        <p14:creationId xmlns:p14="http://schemas.microsoft.com/office/powerpoint/2010/main" val="2291925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5197FF1A-D9D8-4116-96B4-5453323D9538}" type="slidenum">
              <a:rPr lang="fr-CA" smtClean="0"/>
              <a:t>‹#›</a:t>
            </a:fld>
            <a:endParaRPr lang="fr-CA"/>
          </a:p>
        </p:txBody>
      </p:sp>
    </p:spTree>
    <p:extLst>
      <p:ext uri="{BB962C8B-B14F-4D97-AF65-F5344CB8AC3E}">
        <p14:creationId xmlns:p14="http://schemas.microsoft.com/office/powerpoint/2010/main" val="24132895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46D1F375-37DA-4F8C-AE35-E32DFABC4CBE}" type="slidenum">
              <a:rPr lang="fr-CA" smtClean="0"/>
              <a:t>‹#›</a:t>
            </a:fld>
            <a:endParaRPr lang="fr-CA"/>
          </a:p>
        </p:txBody>
      </p:sp>
    </p:spTree>
    <p:extLst>
      <p:ext uri="{BB962C8B-B14F-4D97-AF65-F5344CB8AC3E}">
        <p14:creationId xmlns:p14="http://schemas.microsoft.com/office/powerpoint/2010/main" val="34567185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3" name="Rectangle : coins arrondis 2">
            <a:extLst>
              <a:ext uri="{FF2B5EF4-FFF2-40B4-BE49-F238E27FC236}">
                <a16:creationId xmlns:a16="http://schemas.microsoft.com/office/drawing/2014/main" id="{9F61F8D0-AAF8-8CD7-0225-68BEA2606A84}"/>
              </a:ext>
            </a:extLst>
          </p:cNvPr>
          <p:cNvSpPr/>
          <p:nvPr/>
        </p:nvSpPr>
        <p:spPr>
          <a:xfrm>
            <a:off x="9988063" y="5926253"/>
            <a:ext cx="1477108"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Titre 1">
            <a:extLst>
              <a:ext uri="{FF2B5EF4-FFF2-40B4-BE49-F238E27FC236}">
                <a16:creationId xmlns:a16="http://schemas.microsoft.com/office/drawing/2014/main" id="{216F2A0B-90E4-F0B1-7017-80114BF2C6C5}"/>
              </a:ext>
            </a:extLst>
          </p:cNvPr>
          <p:cNvSpPr>
            <a:spLocks noGrp="1"/>
          </p:cNvSpPr>
          <p:nvPr>
            <p:ph type="title" hasCustomPrompt="1"/>
          </p:nvPr>
        </p:nvSpPr>
        <p:spPr>
          <a:xfrm>
            <a:off x="1599935" y="840654"/>
            <a:ext cx="9001389" cy="584775"/>
          </a:xfrm>
          <a:prstGeom prst="rect">
            <a:avLst/>
          </a:prstGeom>
        </p:spPr>
        <p:txBody>
          <a:bodyPr/>
          <a:lstStyle>
            <a:lvl1pPr marL="0" algn="l" defTabSz="914400" rtl="0" eaLnBrk="1" latinLnBrk="0" hangingPunct="1">
              <a:defRPr lang="fr-FR" sz="3200" b="1" kern="1400" spc="-50" dirty="0">
                <a:solidFill>
                  <a:srgbClr val="27496D"/>
                </a:solidFill>
                <a:effectLst/>
                <a:latin typeface="Calibri" panose="020F0502020204030204" pitchFamily="34" charset="0"/>
                <a:ea typeface="Times New Roman" panose="02020603050405020304" pitchFamily="18" charset="0"/>
                <a:cs typeface="Calibri" panose="020F0502020204030204" pitchFamily="34" charset="0"/>
              </a:defRPr>
            </a:lvl1pPr>
          </a:lstStyle>
          <a:p>
            <a:r>
              <a:rPr lang="fr-CA" dirty="0"/>
              <a:t>Titre</a:t>
            </a:r>
            <a:endParaRPr lang="fr-FR" dirty="0"/>
          </a:p>
        </p:txBody>
      </p:sp>
      <p:sp>
        <p:nvSpPr>
          <p:cNvPr id="6" name="Espace réservé du texte 2">
            <a:extLst>
              <a:ext uri="{FF2B5EF4-FFF2-40B4-BE49-F238E27FC236}">
                <a16:creationId xmlns:a16="http://schemas.microsoft.com/office/drawing/2014/main" id="{A47708BE-92C5-1F9F-22BB-230386D82C1C}"/>
              </a:ext>
            </a:extLst>
          </p:cNvPr>
          <p:cNvSpPr>
            <a:spLocks noGrp="1"/>
          </p:cNvSpPr>
          <p:nvPr>
            <p:ph idx="1" hasCustomPrompt="1"/>
          </p:nvPr>
        </p:nvSpPr>
        <p:spPr>
          <a:xfrm>
            <a:off x="1599934" y="1504975"/>
            <a:ext cx="5058041" cy="400110"/>
          </a:xfrm>
          <a:prstGeom prst="rect">
            <a:avLst/>
          </a:prstGeom>
        </p:spPr>
        <p:txBody>
          <a:bodyPr vert="horz" lIns="91440" tIns="45720" rIns="91440" bIns="45720" rtlCol="0">
            <a:normAutofit/>
          </a:bodyPr>
          <a:lstStyle>
            <a:lvl1pPr marL="0" indent="0" algn="l" defTabSz="914400" rtl="0" eaLnBrk="1" latinLnBrk="0" hangingPunct="1">
              <a:buNone/>
              <a:defRPr lang="fr-FR" sz="2000" b="1" kern="1200" dirty="0">
                <a:solidFill>
                  <a:srgbClr val="000000"/>
                </a:solidFill>
                <a:effectLst/>
                <a:latin typeface="Calibri" panose="020F0502020204030204" pitchFamily="34" charset="0"/>
                <a:ea typeface="Aptos" panose="020B0004020202020204" pitchFamily="34" charset="0"/>
                <a:cs typeface="Calibri" panose="020F0502020204030204" pitchFamily="34" charset="0"/>
              </a:defRPr>
            </a:lvl1pPr>
          </a:lstStyle>
          <a:p>
            <a:pPr lvl="0"/>
            <a:r>
              <a:rPr lang="fr-CA" dirty="0"/>
              <a:t>(Date)</a:t>
            </a:r>
            <a:endParaRPr lang="fr-FR" dirty="0"/>
          </a:p>
        </p:txBody>
      </p:sp>
      <p:sp>
        <p:nvSpPr>
          <p:cNvPr id="7" name="Espace réservé du texte 2">
            <a:extLst>
              <a:ext uri="{FF2B5EF4-FFF2-40B4-BE49-F238E27FC236}">
                <a16:creationId xmlns:a16="http://schemas.microsoft.com/office/drawing/2014/main" id="{3C40BEC6-2ED2-8E9D-27AF-0C01ACFF8724}"/>
              </a:ext>
            </a:extLst>
          </p:cNvPr>
          <p:cNvSpPr>
            <a:spLocks noGrp="1"/>
          </p:cNvSpPr>
          <p:nvPr>
            <p:ph idx="10" hasCustomPrompt="1"/>
          </p:nvPr>
        </p:nvSpPr>
        <p:spPr>
          <a:xfrm>
            <a:off x="1599934" y="2053598"/>
            <a:ext cx="5058041" cy="4236785"/>
          </a:xfrm>
          <a:prstGeom prst="rect">
            <a:avLst/>
          </a:prstGeom>
        </p:spPr>
        <p:txBody>
          <a:bodyPr vert="horz" lIns="91440" tIns="45720" rIns="91440" bIns="45720" rtlCol="0">
            <a:normAutofit/>
          </a:bodyPr>
          <a:lstStyle>
            <a:lvl1pPr marL="0" indent="0">
              <a:buNone/>
              <a:defRPr lang="fr-FR" sz="1800" kern="100" dirty="0">
                <a:solidFill>
                  <a:schemeClr val="tx1"/>
                </a:solidFill>
                <a:effectLst/>
                <a:latin typeface="Calibri" panose="020F0502020204030204" pitchFamily="34" charset="0"/>
                <a:ea typeface="Aptos" panose="020B0004020202020204" pitchFamily="34" charset="0"/>
                <a:cs typeface="Calibri" panose="020F0502020204030204" pitchFamily="34" charset="0"/>
              </a:defRPr>
            </a:lvl1pPr>
          </a:lstStyle>
          <a:p>
            <a:pPr lvl="0"/>
            <a:r>
              <a:rPr lang="fr-CA" dirty="0"/>
              <a:t>Texte</a:t>
            </a:r>
            <a:endParaRPr lang="fr-FR" dirty="0"/>
          </a:p>
        </p:txBody>
      </p:sp>
      <p:sp>
        <p:nvSpPr>
          <p:cNvPr id="8" name="Espace réservé du texte 2">
            <a:extLst>
              <a:ext uri="{FF2B5EF4-FFF2-40B4-BE49-F238E27FC236}">
                <a16:creationId xmlns:a16="http://schemas.microsoft.com/office/drawing/2014/main" id="{AD37E792-334C-1F95-D01B-92B9375A8789}"/>
              </a:ext>
            </a:extLst>
          </p:cNvPr>
          <p:cNvSpPr>
            <a:spLocks noGrp="1"/>
          </p:cNvSpPr>
          <p:nvPr>
            <p:ph idx="11" hasCustomPrompt="1"/>
          </p:nvPr>
        </p:nvSpPr>
        <p:spPr>
          <a:xfrm>
            <a:off x="9601617" y="6289828"/>
            <a:ext cx="2250000" cy="216000"/>
          </a:xfrm>
          <a:prstGeom prst="rect">
            <a:avLst/>
          </a:prstGeom>
        </p:spPr>
        <p:txBody>
          <a:bodyPr vert="horz" lIns="91440" tIns="45720" rIns="91440" bIns="45720" rtlCol="0">
            <a:normAutofit/>
          </a:bodyPr>
          <a:lstStyle>
            <a:lvl1pPr marL="0" indent="0" algn="ctr" defTabSz="914400" rtl="0" eaLnBrk="1" latinLnBrk="0" hangingPunct="1">
              <a:buNone/>
              <a:defRPr lang="fr-FR"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defRPr>
            </a:lvl1pPr>
          </a:lstStyle>
          <a:p>
            <a:pPr lvl="0"/>
            <a:r>
              <a:rPr lang="fr-CA" dirty="0"/>
              <a:t>(Voir page X)</a:t>
            </a:r>
            <a:endParaRPr lang="fr-FR" dirty="0"/>
          </a:p>
        </p:txBody>
      </p:sp>
      <p:sp>
        <p:nvSpPr>
          <p:cNvPr id="9" name="ZoneTexte 8">
            <a:extLst>
              <a:ext uri="{FF2B5EF4-FFF2-40B4-BE49-F238E27FC236}">
                <a16:creationId xmlns:a16="http://schemas.microsoft.com/office/drawing/2014/main" id="{544CD3DA-EF1B-3385-6948-5AE7563E28BD}"/>
              </a:ext>
            </a:extLst>
          </p:cNvPr>
          <p:cNvSpPr txBox="1"/>
          <p:nvPr userDrawn="1"/>
        </p:nvSpPr>
        <p:spPr>
          <a:xfrm>
            <a:off x="9588333" y="5923071"/>
            <a:ext cx="2249214" cy="369332"/>
          </a:xfrm>
          <a:prstGeom prst="rect">
            <a:avLst/>
          </a:prstGeom>
          <a:noFill/>
        </p:spPr>
        <p:txBody>
          <a:bodyPr wrap="square" rtlCol="0">
            <a:spAutoFit/>
          </a:bodyPr>
          <a:lstStyle/>
          <a:p>
            <a:pPr algn="ctr"/>
            <a:r>
              <a:rPr lang="fr-CA" b="1" kern="1400" spc="-50" dirty="0">
                <a:latin typeface="Arial" panose="020B0604020202020204" pitchFamily="34" charset="0"/>
                <a:ea typeface="Times New Roman" panose="02020603050405020304" pitchFamily="18" charset="0"/>
                <a:cs typeface="Calibri" panose="020F0502020204030204" pitchFamily="34" charset="0"/>
              </a:rPr>
              <a:t>La suite  &gt;</a:t>
            </a:r>
            <a:endParaRPr lang="fr-CA" sz="18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 name="Espace réservé du texte 2">
            <a:extLst>
              <a:ext uri="{FF2B5EF4-FFF2-40B4-BE49-F238E27FC236}">
                <a16:creationId xmlns:a16="http://schemas.microsoft.com/office/drawing/2014/main" id="{747F4F58-60F8-5AC4-0B68-0AA338B30AB0}"/>
              </a:ext>
            </a:extLst>
          </p:cNvPr>
          <p:cNvSpPr>
            <a:spLocks noGrp="1"/>
          </p:cNvSpPr>
          <p:nvPr>
            <p:ph idx="12" hasCustomPrompt="1"/>
          </p:nvPr>
        </p:nvSpPr>
        <p:spPr>
          <a:xfrm>
            <a:off x="6779506" y="2051332"/>
            <a:ext cx="4461651" cy="3376454"/>
          </a:xfrm>
          <a:prstGeom prst="rect">
            <a:avLst/>
          </a:prstGeom>
        </p:spPr>
        <p:txBody>
          <a:bodyPr vert="horz" lIns="91440" tIns="45720" rIns="91440" bIns="45720" rtlCol="0" anchor="ctr" anchorCtr="0">
            <a:normAutofit/>
          </a:bodyPr>
          <a:lstStyle>
            <a:lvl1pPr marL="0" indent="0" algn="ctr">
              <a:buNone/>
              <a:defRPr lang="fr-FR" sz="1800" kern="100" dirty="0">
                <a:solidFill>
                  <a:schemeClr val="tx1"/>
                </a:solidFill>
                <a:effectLst/>
                <a:latin typeface="Calibri" panose="020F0502020204030204" pitchFamily="34" charset="0"/>
                <a:ea typeface="Aptos" panose="020B0004020202020204" pitchFamily="34" charset="0"/>
                <a:cs typeface="Calibri" panose="020F0502020204030204" pitchFamily="34" charset="0"/>
              </a:defRPr>
            </a:lvl1pPr>
          </a:lstStyle>
          <a:p>
            <a:pPr lvl="0"/>
            <a:r>
              <a:rPr lang="fr-CA" dirty="0"/>
              <a:t>Photo</a:t>
            </a:r>
            <a:endParaRPr lang="fr-FR" dirty="0"/>
          </a:p>
        </p:txBody>
      </p:sp>
      <p:sp>
        <p:nvSpPr>
          <p:cNvPr id="4" name="Espace réservé du texte 2">
            <a:extLst>
              <a:ext uri="{FF2B5EF4-FFF2-40B4-BE49-F238E27FC236}">
                <a16:creationId xmlns:a16="http://schemas.microsoft.com/office/drawing/2014/main" id="{821F7D23-F7DC-BAE8-CA3B-5D089A4CB7C3}"/>
              </a:ext>
            </a:extLst>
          </p:cNvPr>
          <p:cNvSpPr>
            <a:spLocks noGrp="1"/>
          </p:cNvSpPr>
          <p:nvPr>
            <p:ph idx="13" hasCustomPrompt="1"/>
          </p:nvPr>
        </p:nvSpPr>
        <p:spPr>
          <a:xfrm>
            <a:off x="8991157" y="5492195"/>
            <a:ext cx="2250000" cy="216000"/>
          </a:xfrm>
          <a:prstGeom prst="rect">
            <a:avLst/>
          </a:prstGeom>
        </p:spPr>
        <p:txBody>
          <a:bodyPr vert="horz" lIns="91440" tIns="45720" rIns="91440" bIns="45720" rtlCol="0">
            <a:normAutofit/>
          </a:bodyPr>
          <a:lstStyle>
            <a:lvl1pPr marL="0" indent="0" algn="r" defTabSz="914400" rtl="0" eaLnBrk="1" latinLnBrk="0" hangingPunct="1">
              <a:buNone/>
              <a:defRPr lang="fr-FR" sz="6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defRPr>
            </a:lvl1pPr>
          </a:lstStyle>
          <a:p>
            <a:pPr lvl="0"/>
            <a:r>
              <a:rPr lang="fr-CA" dirty="0"/>
              <a:t>Crédit photo</a:t>
            </a:r>
            <a:endParaRPr lang="fr-FR" dirty="0"/>
          </a:p>
        </p:txBody>
      </p:sp>
      <p:sp>
        <p:nvSpPr>
          <p:cNvPr id="10" name="Espace réservé du numéro de diapositive 9"/>
          <p:cNvSpPr>
            <a:spLocks noGrp="1"/>
          </p:cNvSpPr>
          <p:nvPr>
            <p:ph type="sldNum" sz="quarter" idx="14"/>
          </p:nvPr>
        </p:nvSpPr>
        <p:spPr/>
        <p:txBody>
          <a:bodyPr/>
          <a:lstStyle/>
          <a:p>
            <a:fld id="{46D1F375-37DA-4F8C-AE35-E32DFABC4CBE}" type="slidenum">
              <a:rPr lang="fr-CA" smtClean="0"/>
              <a:t>‹#›</a:t>
            </a:fld>
            <a:endParaRPr lang="fr-CA"/>
          </a:p>
        </p:txBody>
      </p:sp>
    </p:spTree>
    <p:extLst>
      <p:ext uri="{BB962C8B-B14F-4D97-AF65-F5344CB8AC3E}">
        <p14:creationId xmlns:p14="http://schemas.microsoft.com/office/powerpoint/2010/main" val="1075811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377B0C6C-C741-4528-8D3F-F5DA1414280F}" type="slidenum">
              <a:rPr lang="fr-CA" smtClean="0"/>
              <a:t>‹#›</a:t>
            </a:fld>
            <a:endParaRPr lang="fr-CA"/>
          </a:p>
        </p:txBody>
      </p:sp>
    </p:spTree>
    <p:extLst>
      <p:ext uri="{BB962C8B-B14F-4D97-AF65-F5344CB8AC3E}">
        <p14:creationId xmlns:p14="http://schemas.microsoft.com/office/powerpoint/2010/main" val="39221666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lstStyle/>
          <a:p>
            <a:fld id="{1E8E8B7F-9C80-4A38-AD4B-25EDB5327BE9}" type="slidenum">
              <a:rPr lang="fr-CA" smtClean="0"/>
              <a:t>‹#›</a:t>
            </a:fld>
            <a:endParaRPr lang="fr-CA"/>
          </a:p>
        </p:txBody>
      </p:sp>
    </p:spTree>
    <p:extLst>
      <p:ext uri="{BB962C8B-B14F-4D97-AF65-F5344CB8AC3E}">
        <p14:creationId xmlns:p14="http://schemas.microsoft.com/office/powerpoint/2010/main" val="922275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852D4A-4015-2901-29EF-A89BBAA9CC21}"/>
              </a:ext>
            </a:extLst>
          </p:cNvPr>
          <p:cNvSpPr>
            <a:spLocks noGrp="1"/>
          </p:cNvSpPr>
          <p:nvPr>
            <p:ph type="title"/>
          </p:nvPr>
        </p:nvSpPr>
        <p:spPr/>
        <p:txBody>
          <a:bodyPr/>
          <a:lstStyle/>
          <a:p>
            <a:r>
              <a:rPr lang="fr-CA"/>
              <a:t>Modifier le style du titre</a:t>
            </a:r>
            <a:endParaRPr lang="fr-FR"/>
          </a:p>
        </p:txBody>
      </p:sp>
      <p:sp>
        <p:nvSpPr>
          <p:cNvPr id="3" name="Espace réservé du contenu 2">
            <a:extLst>
              <a:ext uri="{FF2B5EF4-FFF2-40B4-BE49-F238E27FC236}">
                <a16:creationId xmlns:a16="http://schemas.microsoft.com/office/drawing/2014/main" id="{0B3D41F6-4AA1-45C5-55E4-F6409E419A09}"/>
              </a:ext>
            </a:extLst>
          </p:cNvPr>
          <p:cNvSpPr>
            <a:spLocks noGrp="1"/>
          </p:cNvSpPr>
          <p:nvPr>
            <p:ph idx="1"/>
          </p:nvPr>
        </p:nvSpPr>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4" name="Espace réservé de la date 3">
            <a:extLst>
              <a:ext uri="{FF2B5EF4-FFF2-40B4-BE49-F238E27FC236}">
                <a16:creationId xmlns:a16="http://schemas.microsoft.com/office/drawing/2014/main" id="{90D2F8F0-BD85-0424-640E-E6B91CBBE61B}"/>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51D370D8-4256-C078-DEDD-BA7BEE6E6F2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6F07946-3A4E-9BDC-7931-6A990A1A0224}"/>
              </a:ext>
            </a:extLst>
          </p:cNvPr>
          <p:cNvSpPr>
            <a:spLocks noGrp="1"/>
          </p:cNvSpPr>
          <p:nvPr>
            <p:ph type="sldNum" sz="quarter" idx="12"/>
          </p:nvPr>
        </p:nvSpPr>
        <p:spPr/>
        <p:txBody>
          <a:bodyPr/>
          <a:lstStyle/>
          <a:p>
            <a:fld id="{8984C8D5-52A0-214E-A4E0-A30AA6B07DD5}" type="slidenum">
              <a:rPr lang="fr-FR" smtClean="0"/>
              <a:t>‹#›</a:t>
            </a:fld>
            <a:endParaRPr lang="fr-FR"/>
          </a:p>
        </p:txBody>
      </p:sp>
    </p:spTree>
    <p:extLst>
      <p:ext uri="{BB962C8B-B14F-4D97-AF65-F5344CB8AC3E}">
        <p14:creationId xmlns:p14="http://schemas.microsoft.com/office/powerpoint/2010/main" val="23309064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2" name="Rectangle : coins arrondis 1">
            <a:extLst>
              <a:ext uri="{FF2B5EF4-FFF2-40B4-BE49-F238E27FC236}">
                <a16:creationId xmlns:a16="http://schemas.microsoft.com/office/drawing/2014/main" id="{99AA5627-079D-4EA8-00FC-E64E95776CE1}"/>
              </a:ext>
            </a:extLst>
          </p:cNvPr>
          <p:cNvSpPr/>
          <p:nvPr userDrawn="1"/>
        </p:nvSpPr>
        <p:spPr>
          <a:xfrm>
            <a:off x="9988063" y="5926253"/>
            <a:ext cx="1477108"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Titre 1">
            <a:extLst>
              <a:ext uri="{FF2B5EF4-FFF2-40B4-BE49-F238E27FC236}">
                <a16:creationId xmlns:a16="http://schemas.microsoft.com/office/drawing/2014/main" id="{9906780E-477C-D1D8-D425-D66464C8D541}"/>
              </a:ext>
            </a:extLst>
          </p:cNvPr>
          <p:cNvSpPr>
            <a:spLocks noGrp="1"/>
          </p:cNvSpPr>
          <p:nvPr>
            <p:ph type="title" hasCustomPrompt="1"/>
          </p:nvPr>
        </p:nvSpPr>
        <p:spPr>
          <a:xfrm>
            <a:off x="1599935" y="840654"/>
            <a:ext cx="9001389" cy="584775"/>
          </a:xfrm>
          <a:prstGeom prst="rect">
            <a:avLst/>
          </a:prstGeom>
        </p:spPr>
        <p:txBody>
          <a:bodyPr/>
          <a:lstStyle>
            <a:lvl1pPr marL="0" algn="l" defTabSz="914400" rtl="0" eaLnBrk="1" latinLnBrk="0" hangingPunct="1">
              <a:defRPr lang="fr-FR" sz="3200" b="1" kern="1400" spc="-50" dirty="0">
                <a:solidFill>
                  <a:srgbClr val="68C16A"/>
                </a:solidFill>
                <a:effectLst/>
                <a:latin typeface="Calibri" panose="020F0502020204030204" pitchFamily="34" charset="0"/>
                <a:ea typeface="Times New Roman" panose="02020603050405020304" pitchFamily="18" charset="0"/>
                <a:cs typeface="Calibri" panose="020F0502020204030204" pitchFamily="34" charset="0"/>
              </a:defRPr>
            </a:lvl1pPr>
          </a:lstStyle>
          <a:p>
            <a:r>
              <a:rPr lang="fr-CA" dirty="0"/>
              <a:t>Titre</a:t>
            </a:r>
            <a:endParaRPr lang="fr-FR" dirty="0"/>
          </a:p>
        </p:txBody>
      </p:sp>
      <p:sp>
        <p:nvSpPr>
          <p:cNvPr id="4" name="Espace réservé du texte 2">
            <a:extLst>
              <a:ext uri="{FF2B5EF4-FFF2-40B4-BE49-F238E27FC236}">
                <a16:creationId xmlns:a16="http://schemas.microsoft.com/office/drawing/2014/main" id="{390C05A9-ADFF-119B-4D01-F86B5B40FCFA}"/>
              </a:ext>
            </a:extLst>
          </p:cNvPr>
          <p:cNvSpPr>
            <a:spLocks noGrp="1"/>
          </p:cNvSpPr>
          <p:nvPr>
            <p:ph idx="1" hasCustomPrompt="1"/>
          </p:nvPr>
        </p:nvSpPr>
        <p:spPr>
          <a:xfrm>
            <a:off x="1599934" y="1504975"/>
            <a:ext cx="5058041" cy="400110"/>
          </a:xfrm>
          <a:prstGeom prst="rect">
            <a:avLst/>
          </a:prstGeom>
        </p:spPr>
        <p:txBody>
          <a:bodyPr vert="horz" lIns="91440" tIns="45720" rIns="91440" bIns="45720" rtlCol="0">
            <a:normAutofit/>
          </a:bodyPr>
          <a:lstStyle>
            <a:lvl1pPr marL="0" indent="0" algn="l" defTabSz="914400" rtl="0" eaLnBrk="1" latinLnBrk="0" hangingPunct="1">
              <a:buNone/>
              <a:defRPr lang="fr-FR" sz="2000" b="1" kern="1200" dirty="0">
                <a:solidFill>
                  <a:srgbClr val="000000"/>
                </a:solidFill>
                <a:effectLst/>
                <a:latin typeface="Calibri" panose="020F0502020204030204" pitchFamily="34" charset="0"/>
                <a:ea typeface="Aptos" panose="020B0004020202020204" pitchFamily="34" charset="0"/>
                <a:cs typeface="Calibri" panose="020F0502020204030204" pitchFamily="34" charset="0"/>
              </a:defRPr>
            </a:lvl1pPr>
          </a:lstStyle>
          <a:p>
            <a:pPr lvl="0"/>
            <a:r>
              <a:rPr lang="fr-CA" dirty="0"/>
              <a:t>(Date)</a:t>
            </a:r>
            <a:endParaRPr lang="fr-FR" dirty="0"/>
          </a:p>
        </p:txBody>
      </p:sp>
      <p:sp>
        <p:nvSpPr>
          <p:cNvPr id="5" name="Espace réservé du texte 2">
            <a:extLst>
              <a:ext uri="{FF2B5EF4-FFF2-40B4-BE49-F238E27FC236}">
                <a16:creationId xmlns:a16="http://schemas.microsoft.com/office/drawing/2014/main" id="{D2749463-F7CF-E129-87C6-0873EAB911A5}"/>
              </a:ext>
            </a:extLst>
          </p:cNvPr>
          <p:cNvSpPr>
            <a:spLocks noGrp="1"/>
          </p:cNvSpPr>
          <p:nvPr>
            <p:ph idx="10" hasCustomPrompt="1"/>
          </p:nvPr>
        </p:nvSpPr>
        <p:spPr>
          <a:xfrm>
            <a:off x="1599934" y="2053598"/>
            <a:ext cx="5058041" cy="4236785"/>
          </a:xfrm>
          <a:prstGeom prst="rect">
            <a:avLst/>
          </a:prstGeom>
        </p:spPr>
        <p:txBody>
          <a:bodyPr vert="horz" lIns="91440" tIns="45720" rIns="91440" bIns="45720" rtlCol="0">
            <a:normAutofit/>
          </a:bodyPr>
          <a:lstStyle>
            <a:lvl1pPr marL="0" indent="0">
              <a:buNone/>
              <a:defRPr lang="fr-FR" sz="1800" kern="100" dirty="0">
                <a:solidFill>
                  <a:schemeClr val="tx1"/>
                </a:solidFill>
                <a:effectLst/>
                <a:latin typeface="Calibri" panose="020F0502020204030204" pitchFamily="34" charset="0"/>
                <a:ea typeface="Aptos" panose="020B0004020202020204" pitchFamily="34" charset="0"/>
                <a:cs typeface="Calibri" panose="020F0502020204030204" pitchFamily="34" charset="0"/>
              </a:defRPr>
            </a:lvl1pPr>
          </a:lstStyle>
          <a:p>
            <a:pPr lvl="0"/>
            <a:r>
              <a:rPr lang="fr-CA" dirty="0"/>
              <a:t>Texte</a:t>
            </a:r>
            <a:endParaRPr lang="fr-FR" dirty="0"/>
          </a:p>
        </p:txBody>
      </p:sp>
      <p:sp>
        <p:nvSpPr>
          <p:cNvPr id="6" name="Espace réservé du texte 2">
            <a:extLst>
              <a:ext uri="{FF2B5EF4-FFF2-40B4-BE49-F238E27FC236}">
                <a16:creationId xmlns:a16="http://schemas.microsoft.com/office/drawing/2014/main" id="{69671BA6-91CC-71AC-3474-71F2CB2E638F}"/>
              </a:ext>
            </a:extLst>
          </p:cNvPr>
          <p:cNvSpPr>
            <a:spLocks noGrp="1"/>
          </p:cNvSpPr>
          <p:nvPr>
            <p:ph idx="11" hasCustomPrompt="1"/>
          </p:nvPr>
        </p:nvSpPr>
        <p:spPr>
          <a:xfrm>
            <a:off x="9601617" y="6289828"/>
            <a:ext cx="2250000" cy="216000"/>
          </a:xfrm>
          <a:prstGeom prst="rect">
            <a:avLst/>
          </a:prstGeom>
        </p:spPr>
        <p:txBody>
          <a:bodyPr vert="horz" lIns="91440" tIns="45720" rIns="91440" bIns="45720" rtlCol="0">
            <a:normAutofit/>
          </a:bodyPr>
          <a:lstStyle>
            <a:lvl1pPr marL="0" indent="0" algn="ctr" defTabSz="914400" rtl="0" eaLnBrk="1" latinLnBrk="0" hangingPunct="1">
              <a:buNone/>
              <a:defRPr lang="fr-FR"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defRPr>
            </a:lvl1pPr>
          </a:lstStyle>
          <a:p>
            <a:pPr lvl="0"/>
            <a:r>
              <a:rPr lang="fr-CA" dirty="0"/>
              <a:t>(Voir page X)</a:t>
            </a:r>
            <a:endParaRPr lang="fr-FR" dirty="0"/>
          </a:p>
        </p:txBody>
      </p:sp>
      <p:sp>
        <p:nvSpPr>
          <p:cNvPr id="8" name="ZoneTexte 7">
            <a:extLst>
              <a:ext uri="{FF2B5EF4-FFF2-40B4-BE49-F238E27FC236}">
                <a16:creationId xmlns:a16="http://schemas.microsoft.com/office/drawing/2014/main" id="{FE4F2931-18C0-AAF2-1738-0E0351895F87}"/>
              </a:ext>
            </a:extLst>
          </p:cNvPr>
          <p:cNvSpPr txBox="1"/>
          <p:nvPr userDrawn="1"/>
        </p:nvSpPr>
        <p:spPr>
          <a:xfrm>
            <a:off x="9588333" y="5923071"/>
            <a:ext cx="2249214" cy="369332"/>
          </a:xfrm>
          <a:prstGeom prst="rect">
            <a:avLst/>
          </a:prstGeom>
          <a:noFill/>
        </p:spPr>
        <p:txBody>
          <a:bodyPr wrap="square" rtlCol="0">
            <a:spAutoFit/>
          </a:bodyPr>
          <a:lstStyle/>
          <a:p>
            <a:pPr algn="ctr"/>
            <a:r>
              <a:rPr lang="fr-CA" b="1" kern="1400" spc="-50" dirty="0">
                <a:latin typeface="Arial" panose="020B0604020202020204" pitchFamily="34" charset="0"/>
                <a:ea typeface="Times New Roman" panose="02020603050405020304" pitchFamily="18" charset="0"/>
                <a:cs typeface="Calibri" panose="020F0502020204030204" pitchFamily="34" charset="0"/>
              </a:rPr>
              <a:t>La suite  &gt;</a:t>
            </a:r>
            <a:endParaRPr lang="fr-CA" sz="18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7" name="Espace réservé du texte 2">
            <a:extLst>
              <a:ext uri="{FF2B5EF4-FFF2-40B4-BE49-F238E27FC236}">
                <a16:creationId xmlns:a16="http://schemas.microsoft.com/office/drawing/2014/main" id="{4EAEFE93-AEC0-1FA8-815F-829DA0D7B442}"/>
              </a:ext>
            </a:extLst>
          </p:cNvPr>
          <p:cNvSpPr>
            <a:spLocks noGrp="1"/>
          </p:cNvSpPr>
          <p:nvPr>
            <p:ph idx="12" hasCustomPrompt="1"/>
          </p:nvPr>
        </p:nvSpPr>
        <p:spPr>
          <a:xfrm>
            <a:off x="6779506" y="2051332"/>
            <a:ext cx="4461651" cy="3376454"/>
          </a:xfrm>
          <a:prstGeom prst="rect">
            <a:avLst/>
          </a:prstGeom>
        </p:spPr>
        <p:txBody>
          <a:bodyPr vert="horz" lIns="91440" tIns="45720" rIns="91440" bIns="45720" rtlCol="0" anchor="ctr" anchorCtr="0">
            <a:normAutofit/>
          </a:bodyPr>
          <a:lstStyle>
            <a:lvl1pPr marL="0" indent="0" algn="ctr">
              <a:buNone/>
              <a:defRPr lang="fr-FR" sz="1800" kern="100" dirty="0">
                <a:solidFill>
                  <a:schemeClr val="tx1"/>
                </a:solidFill>
                <a:effectLst/>
                <a:latin typeface="Calibri" panose="020F0502020204030204" pitchFamily="34" charset="0"/>
                <a:ea typeface="Aptos" panose="020B0004020202020204" pitchFamily="34" charset="0"/>
                <a:cs typeface="Calibri" panose="020F0502020204030204" pitchFamily="34" charset="0"/>
              </a:defRPr>
            </a:lvl1pPr>
          </a:lstStyle>
          <a:p>
            <a:pPr lvl="0"/>
            <a:r>
              <a:rPr lang="fr-CA" dirty="0"/>
              <a:t>Photo</a:t>
            </a:r>
            <a:endParaRPr lang="fr-FR" dirty="0"/>
          </a:p>
        </p:txBody>
      </p:sp>
      <p:sp>
        <p:nvSpPr>
          <p:cNvPr id="11" name="Espace réservé du texte 2">
            <a:extLst>
              <a:ext uri="{FF2B5EF4-FFF2-40B4-BE49-F238E27FC236}">
                <a16:creationId xmlns:a16="http://schemas.microsoft.com/office/drawing/2014/main" id="{CE961973-A001-FFE7-EBD5-F9E2B401E41B}"/>
              </a:ext>
            </a:extLst>
          </p:cNvPr>
          <p:cNvSpPr>
            <a:spLocks noGrp="1"/>
          </p:cNvSpPr>
          <p:nvPr>
            <p:ph idx="13" hasCustomPrompt="1"/>
          </p:nvPr>
        </p:nvSpPr>
        <p:spPr>
          <a:xfrm>
            <a:off x="8991157" y="5492195"/>
            <a:ext cx="2250000" cy="216000"/>
          </a:xfrm>
          <a:prstGeom prst="rect">
            <a:avLst/>
          </a:prstGeom>
        </p:spPr>
        <p:txBody>
          <a:bodyPr vert="horz" lIns="91440" tIns="45720" rIns="91440" bIns="45720" rtlCol="0">
            <a:normAutofit/>
          </a:bodyPr>
          <a:lstStyle>
            <a:lvl1pPr marL="0" indent="0" algn="r" defTabSz="914400" rtl="0" eaLnBrk="1" latinLnBrk="0" hangingPunct="1">
              <a:buNone/>
              <a:defRPr lang="fr-FR" sz="6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defRPr>
            </a:lvl1pPr>
          </a:lstStyle>
          <a:p>
            <a:pPr lvl="0"/>
            <a:r>
              <a:rPr lang="fr-CA" dirty="0"/>
              <a:t>Crédit photo</a:t>
            </a:r>
            <a:endParaRPr lang="fr-FR" dirty="0"/>
          </a:p>
        </p:txBody>
      </p:sp>
      <p:sp>
        <p:nvSpPr>
          <p:cNvPr id="9" name="Espace réservé du numéro de diapositive 8"/>
          <p:cNvSpPr>
            <a:spLocks noGrp="1"/>
          </p:cNvSpPr>
          <p:nvPr>
            <p:ph type="sldNum" sz="quarter" idx="14"/>
          </p:nvPr>
        </p:nvSpPr>
        <p:spPr/>
        <p:txBody>
          <a:bodyPr/>
          <a:lstStyle/>
          <a:p>
            <a:fld id="{1E8E8B7F-9C80-4A38-AD4B-25EDB5327BE9}" type="slidenum">
              <a:rPr lang="fr-CA" smtClean="0"/>
              <a:t>‹#›</a:t>
            </a:fld>
            <a:endParaRPr lang="fr-CA"/>
          </a:p>
        </p:txBody>
      </p:sp>
    </p:spTree>
    <p:extLst>
      <p:ext uri="{BB962C8B-B14F-4D97-AF65-F5344CB8AC3E}">
        <p14:creationId xmlns:p14="http://schemas.microsoft.com/office/powerpoint/2010/main" val="2512093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107316-7C9F-F0A9-B076-F1F97B2BF519}"/>
              </a:ext>
            </a:extLst>
          </p:cNvPr>
          <p:cNvSpPr>
            <a:spLocks noGrp="1"/>
          </p:cNvSpPr>
          <p:nvPr>
            <p:ph type="title"/>
          </p:nvPr>
        </p:nvSpPr>
        <p:spPr>
          <a:xfrm>
            <a:off x="831850" y="1709738"/>
            <a:ext cx="10515600" cy="2852737"/>
          </a:xfrm>
        </p:spPr>
        <p:txBody>
          <a:bodyPr anchor="b"/>
          <a:lstStyle>
            <a:lvl1pPr>
              <a:defRPr sz="6000"/>
            </a:lvl1pPr>
          </a:lstStyle>
          <a:p>
            <a:r>
              <a:rPr lang="fr-CA"/>
              <a:t>Modifier le style du titre</a:t>
            </a:r>
            <a:endParaRPr lang="fr-FR"/>
          </a:p>
        </p:txBody>
      </p:sp>
      <p:sp>
        <p:nvSpPr>
          <p:cNvPr id="3" name="Espace réservé du texte 2">
            <a:extLst>
              <a:ext uri="{FF2B5EF4-FFF2-40B4-BE49-F238E27FC236}">
                <a16:creationId xmlns:a16="http://schemas.microsoft.com/office/drawing/2014/main" id="{01B3E15D-32BF-9262-5B79-CA77B9F32DF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CA"/>
              <a:t>Cliquez pour modifier les styles du texte du masque</a:t>
            </a:r>
          </a:p>
        </p:txBody>
      </p:sp>
      <p:sp>
        <p:nvSpPr>
          <p:cNvPr id="4" name="Espace réservé de la date 3">
            <a:extLst>
              <a:ext uri="{FF2B5EF4-FFF2-40B4-BE49-F238E27FC236}">
                <a16:creationId xmlns:a16="http://schemas.microsoft.com/office/drawing/2014/main" id="{7A54F095-BC2B-2230-88EB-D3A19871CEF8}"/>
              </a:ext>
            </a:extLst>
          </p:cNvPr>
          <p:cNvSpPr>
            <a:spLocks noGrp="1"/>
          </p:cNvSpPr>
          <p:nvPr>
            <p:ph type="dt" sz="half" idx="10"/>
          </p:nvPr>
        </p:nvSpPr>
        <p:spPr/>
        <p:txBody>
          <a:bodyPr/>
          <a:lstStyle/>
          <a:p>
            <a:endParaRPr lang="fr-FR"/>
          </a:p>
        </p:txBody>
      </p:sp>
      <p:sp>
        <p:nvSpPr>
          <p:cNvPr id="5" name="Espace réservé du pied de page 4">
            <a:extLst>
              <a:ext uri="{FF2B5EF4-FFF2-40B4-BE49-F238E27FC236}">
                <a16:creationId xmlns:a16="http://schemas.microsoft.com/office/drawing/2014/main" id="{291A99A3-955F-BC95-96DF-A7BEDD3012C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F121EB7-433A-F906-D577-11449FD9AE0A}"/>
              </a:ext>
            </a:extLst>
          </p:cNvPr>
          <p:cNvSpPr>
            <a:spLocks noGrp="1"/>
          </p:cNvSpPr>
          <p:nvPr>
            <p:ph type="sldNum" sz="quarter" idx="12"/>
          </p:nvPr>
        </p:nvSpPr>
        <p:spPr/>
        <p:txBody>
          <a:bodyPr/>
          <a:lstStyle/>
          <a:p>
            <a:fld id="{8984C8D5-52A0-214E-A4E0-A30AA6B07DD5}" type="slidenum">
              <a:rPr lang="fr-FR" smtClean="0"/>
              <a:t>‹#›</a:t>
            </a:fld>
            <a:endParaRPr lang="fr-FR"/>
          </a:p>
        </p:txBody>
      </p:sp>
    </p:spTree>
    <p:extLst>
      <p:ext uri="{BB962C8B-B14F-4D97-AF65-F5344CB8AC3E}">
        <p14:creationId xmlns:p14="http://schemas.microsoft.com/office/powerpoint/2010/main" val="2354322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7860DD8-0DC8-27E2-30ED-9993BD8B3DE2}"/>
              </a:ext>
            </a:extLst>
          </p:cNvPr>
          <p:cNvSpPr>
            <a:spLocks noGrp="1"/>
          </p:cNvSpPr>
          <p:nvPr>
            <p:ph type="title"/>
          </p:nvPr>
        </p:nvSpPr>
        <p:spPr/>
        <p:txBody>
          <a:bodyPr/>
          <a:lstStyle/>
          <a:p>
            <a:r>
              <a:rPr lang="fr-CA"/>
              <a:t>Modifier le style du titre</a:t>
            </a:r>
            <a:endParaRPr lang="fr-FR"/>
          </a:p>
        </p:txBody>
      </p:sp>
      <p:sp>
        <p:nvSpPr>
          <p:cNvPr id="3" name="Espace réservé du contenu 2">
            <a:extLst>
              <a:ext uri="{FF2B5EF4-FFF2-40B4-BE49-F238E27FC236}">
                <a16:creationId xmlns:a16="http://schemas.microsoft.com/office/drawing/2014/main" id="{32C0FEB6-01A9-FAD5-5196-01E35E3B25F0}"/>
              </a:ext>
            </a:extLst>
          </p:cNvPr>
          <p:cNvSpPr>
            <a:spLocks noGrp="1"/>
          </p:cNvSpPr>
          <p:nvPr>
            <p:ph sz="half" idx="1"/>
          </p:nvPr>
        </p:nvSpPr>
        <p:spPr>
          <a:xfrm>
            <a:off x="838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4" name="Espace réservé du contenu 3">
            <a:extLst>
              <a:ext uri="{FF2B5EF4-FFF2-40B4-BE49-F238E27FC236}">
                <a16:creationId xmlns:a16="http://schemas.microsoft.com/office/drawing/2014/main" id="{A53039CA-7BC4-3439-C285-0163946700C7}"/>
              </a:ext>
            </a:extLst>
          </p:cNvPr>
          <p:cNvSpPr>
            <a:spLocks noGrp="1"/>
          </p:cNvSpPr>
          <p:nvPr>
            <p:ph sz="half" idx="2"/>
          </p:nvPr>
        </p:nvSpPr>
        <p:spPr>
          <a:xfrm>
            <a:off x="6172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5" name="Espace réservé de la date 4">
            <a:extLst>
              <a:ext uri="{FF2B5EF4-FFF2-40B4-BE49-F238E27FC236}">
                <a16:creationId xmlns:a16="http://schemas.microsoft.com/office/drawing/2014/main" id="{9A36F94F-B936-E68D-2B56-B7BCC81B1A6C}"/>
              </a:ext>
            </a:extLst>
          </p:cNvPr>
          <p:cNvSpPr>
            <a:spLocks noGrp="1"/>
          </p:cNvSpPr>
          <p:nvPr>
            <p:ph type="dt" sz="half" idx="10"/>
          </p:nvPr>
        </p:nvSpPr>
        <p:spPr/>
        <p:txBody>
          <a:bodyPr/>
          <a:lstStyle/>
          <a:p>
            <a:endParaRPr lang="fr-FR"/>
          </a:p>
        </p:txBody>
      </p:sp>
      <p:sp>
        <p:nvSpPr>
          <p:cNvPr id="6" name="Espace réservé du pied de page 5">
            <a:extLst>
              <a:ext uri="{FF2B5EF4-FFF2-40B4-BE49-F238E27FC236}">
                <a16:creationId xmlns:a16="http://schemas.microsoft.com/office/drawing/2014/main" id="{F7A1E0D2-73B1-B7FE-D2E3-F3AE260152D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9FFAA36-BECE-6FCA-D08B-A1E433FC3C05}"/>
              </a:ext>
            </a:extLst>
          </p:cNvPr>
          <p:cNvSpPr>
            <a:spLocks noGrp="1"/>
          </p:cNvSpPr>
          <p:nvPr>
            <p:ph type="sldNum" sz="quarter" idx="12"/>
          </p:nvPr>
        </p:nvSpPr>
        <p:spPr/>
        <p:txBody>
          <a:bodyPr/>
          <a:lstStyle/>
          <a:p>
            <a:fld id="{8984C8D5-52A0-214E-A4E0-A30AA6B07DD5}" type="slidenum">
              <a:rPr lang="fr-FR" smtClean="0"/>
              <a:t>‹#›</a:t>
            </a:fld>
            <a:endParaRPr lang="fr-FR"/>
          </a:p>
        </p:txBody>
      </p:sp>
    </p:spTree>
    <p:extLst>
      <p:ext uri="{BB962C8B-B14F-4D97-AF65-F5344CB8AC3E}">
        <p14:creationId xmlns:p14="http://schemas.microsoft.com/office/powerpoint/2010/main" val="402677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00884A-DE66-A44C-270E-02CBE55E73CA}"/>
              </a:ext>
            </a:extLst>
          </p:cNvPr>
          <p:cNvSpPr>
            <a:spLocks noGrp="1"/>
          </p:cNvSpPr>
          <p:nvPr>
            <p:ph type="title"/>
          </p:nvPr>
        </p:nvSpPr>
        <p:spPr>
          <a:xfrm>
            <a:off x="839788" y="365125"/>
            <a:ext cx="10515600" cy="1325563"/>
          </a:xfrm>
        </p:spPr>
        <p:txBody>
          <a:bodyPr/>
          <a:lstStyle/>
          <a:p>
            <a:r>
              <a:rPr lang="fr-CA"/>
              <a:t>Modifier le style du titre</a:t>
            </a:r>
            <a:endParaRPr lang="fr-FR"/>
          </a:p>
        </p:txBody>
      </p:sp>
      <p:sp>
        <p:nvSpPr>
          <p:cNvPr id="3" name="Espace réservé du texte 2">
            <a:extLst>
              <a:ext uri="{FF2B5EF4-FFF2-40B4-BE49-F238E27FC236}">
                <a16:creationId xmlns:a16="http://schemas.microsoft.com/office/drawing/2014/main" id="{9DFAF56B-6965-D73A-E6AB-585BADE611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4" name="Espace réservé du contenu 3">
            <a:extLst>
              <a:ext uri="{FF2B5EF4-FFF2-40B4-BE49-F238E27FC236}">
                <a16:creationId xmlns:a16="http://schemas.microsoft.com/office/drawing/2014/main" id="{AAAD14E7-917A-E3C6-00A0-D533C9E0CEBD}"/>
              </a:ext>
            </a:extLst>
          </p:cNvPr>
          <p:cNvSpPr>
            <a:spLocks noGrp="1"/>
          </p:cNvSpPr>
          <p:nvPr>
            <p:ph sz="half" idx="2"/>
          </p:nvPr>
        </p:nvSpPr>
        <p:spPr>
          <a:xfrm>
            <a:off x="839788" y="2505075"/>
            <a:ext cx="5157787"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5" name="Espace réservé du texte 4">
            <a:extLst>
              <a:ext uri="{FF2B5EF4-FFF2-40B4-BE49-F238E27FC236}">
                <a16:creationId xmlns:a16="http://schemas.microsoft.com/office/drawing/2014/main" id="{DA468873-BE4A-B840-DC2E-D4BAA793A8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6" name="Espace réservé du contenu 5">
            <a:extLst>
              <a:ext uri="{FF2B5EF4-FFF2-40B4-BE49-F238E27FC236}">
                <a16:creationId xmlns:a16="http://schemas.microsoft.com/office/drawing/2014/main" id="{04A3037A-BF17-F682-2307-79EC36AEE8F5}"/>
              </a:ext>
            </a:extLst>
          </p:cNvPr>
          <p:cNvSpPr>
            <a:spLocks noGrp="1"/>
          </p:cNvSpPr>
          <p:nvPr>
            <p:ph sz="quarter" idx="4"/>
          </p:nvPr>
        </p:nvSpPr>
        <p:spPr>
          <a:xfrm>
            <a:off x="6172200" y="2505075"/>
            <a:ext cx="5183188"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7" name="Espace réservé de la date 6">
            <a:extLst>
              <a:ext uri="{FF2B5EF4-FFF2-40B4-BE49-F238E27FC236}">
                <a16:creationId xmlns:a16="http://schemas.microsoft.com/office/drawing/2014/main" id="{895B456F-52BA-1662-30C1-FCFE3622073F}"/>
              </a:ext>
            </a:extLst>
          </p:cNvPr>
          <p:cNvSpPr>
            <a:spLocks noGrp="1"/>
          </p:cNvSpPr>
          <p:nvPr>
            <p:ph type="dt" sz="half" idx="10"/>
          </p:nvPr>
        </p:nvSpPr>
        <p:spPr/>
        <p:txBody>
          <a:bodyPr/>
          <a:lstStyle/>
          <a:p>
            <a:endParaRPr lang="fr-FR"/>
          </a:p>
        </p:txBody>
      </p:sp>
      <p:sp>
        <p:nvSpPr>
          <p:cNvPr id="8" name="Espace réservé du pied de page 7">
            <a:extLst>
              <a:ext uri="{FF2B5EF4-FFF2-40B4-BE49-F238E27FC236}">
                <a16:creationId xmlns:a16="http://schemas.microsoft.com/office/drawing/2014/main" id="{1730AA98-BB79-C3FA-9347-6554A4FD404A}"/>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F39ADF33-63C6-822A-B330-B8E83A5154F6}"/>
              </a:ext>
            </a:extLst>
          </p:cNvPr>
          <p:cNvSpPr>
            <a:spLocks noGrp="1"/>
          </p:cNvSpPr>
          <p:nvPr>
            <p:ph type="sldNum" sz="quarter" idx="12"/>
          </p:nvPr>
        </p:nvSpPr>
        <p:spPr/>
        <p:txBody>
          <a:bodyPr/>
          <a:lstStyle/>
          <a:p>
            <a:fld id="{8984C8D5-52A0-214E-A4E0-A30AA6B07DD5}" type="slidenum">
              <a:rPr lang="fr-FR" smtClean="0"/>
              <a:t>‹#›</a:t>
            </a:fld>
            <a:endParaRPr lang="fr-FR"/>
          </a:p>
        </p:txBody>
      </p:sp>
    </p:spTree>
    <p:extLst>
      <p:ext uri="{BB962C8B-B14F-4D97-AF65-F5344CB8AC3E}">
        <p14:creationId xmlns:p14="http://schemas.microsoft.com/office/powerpoint/2010/main" val="1083768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D920C0-0708-37D3-EE1E-C704E3FFAD02}"/>
              </a:ext>
            </a:extLst>
          </p:cNvPr>
          <p:cNvSpPr>
            <a:spLocks noGrp="1"/>
          </p:cNvSpPr>
          <p:nvPr>
            <p:ph type="title"/>
          </p:nvPr>
        </p:nvSpPr>
        <p:spPr/>
        <p:txBody>
          <a:bodyPr/>
          <a:lstStyle/>
          <a:p>
            <a:r>
              <a:rPr lang="fr-CA"/>
              <a:t>Modifier le style du titre</a:t>
            </a:r>
            <a:endParaRPr lang="fr-FR"/>
          </a:p>
        </p:txBody>
      </p:sp>
      <p:sp>
        <p:nvSpPr>
          <p:cNvPr id="3" name="Espace réservé de la date 2">
            <a:extLst>
              <a:ext uri="{FF2B5EF4-FFF2-40B4-BE49-F238E27FC236}">
                <a16:creationId xmlns:a16="http://schemas.microsoft.com/office/drawing/2014/main" id="{97C11DAA-3355-3D61-FFC2-D08994074DF8}"/>
              </a:ext>
            </a:extLst>
          </p:cNvPr>
          <p:cNvSpPr>
            <a:spLocks noGrp="1"/>
          </p:cNvSpPr>
          <p:nvPr>
            <p:ph type="dt" sz="half" idx="10"/>
          </p:nvPr>
        </p:nvSpPr>
        <p:spPr/>
        <p:txBody>
          <a:bodyPr/>
          <a:lstStyle/>
          <a:p>
            <a:endParaRPr lang="fr-FR"/>
          </a:p>
        </p:txBody>
      </p:sp>
      <p:sp>
        <p:nvSpPr>
          <p:cNvPr id="4" name="Espace réservé du pied de page 3">
            <a:extLst>
              <a:ext uri="{FF2B5EF4-FFF2-40B4-BE49-F238E27FC236}">
                <a16:creationId xmlns:a16="http://schemas.microsoft.com/office/drawing/2014/main" id="{E1BCEE29-3218-A2EF-095F-C28748F33723}"/>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E9C5E628-09B8-C4AF-0F13-7D6872C0E2BF}"/>
              </a:ext>
            </a:extLst>
          </p:cNvPr>
          <p:cNvSpPr>
            <a:spLocks noGrp="1"/>
          </p:cNvSpPr>
          <p:nvPr>
            <p:ph type="sldNum" sz="quarter" idx="12"/>
          </p:nvPr>
        </p:nvSpPr>
        <p:spPr/>
        <p:txBody>
          <a:bodyPr/>
          <a:lstStyle/>
          <a:p>
            <a:fld id="{8984C8D5-52A0-214E-A4E0-A30AA6B07DD5}" type="slidenum">
              <a:rPr lang="fr-FR" smtClean="0"/>
              <a:t>‹#›</a:t>
            </a:fld>
            <a:endParaRPr lang="fr-FR"/>
          </a:p>
        </p:txBody>
      </p:sp>
    </p:spTree>
    <p:extLst>
      <p:ext uri="{BB962C8B-B14F-4D97-AF65-F5344CB8AC3E}">
        <p14:creationId xmlns:p14="http://schemas.microsoft.com/office/powerpoint/2010/main" val="2477154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5A447D-8B88-955D-627B-F9A3A4B03019}"/>
              </a:ext>
            </a:extLst>
          </p:cNvPr>
          <p:cNvSpPr>
            <a:spLocks noGrp="1"/>
          </p:cNvSpPr>
          <p:nvPr>
            <p:ph type="dt" sz="half" idx="10"/>
          </p:nvPr>
        </p:nvSpPr>
        <p:spPr/>
        <p:txBody>
          <a:bodyPr/>
          <a:lstStyle/>
          <a:p>
            <a:endParaRPr lang="fr-FR"/>
          </a:p>
        </p:txBody>
      </p:sp>
      <p:sp>
        <p:nvSpPr>
          <p:cNvPr id="3" name="Espace réservé du pied de page 2">
            <a:extLst>
              <a:ext uri="{FF2B5EF4-FFF2-40B4-BE49-F238E27FC236}">
                <a16:creationId xmlns:a16="http://schemas.microsoft.com/office/drawing/2014/main" id="{7C8D384F-F4ED-1B46-291B-B044868EFFB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EBAC511-7535-1D34-3835-8D7AE8A8E666}"/>
              </a:ext>
            </a:extLst>
          </p:cNvPr>
          <p:cNvSpPr>
            <a:spLocks noGrp="1"/>
          </p:cNvSpPr>
          <p:nvPr>
            <p:ph type="sldNum" sz="quarter" idx="12"/>
          </p:nvPr>
        </p:nvSpPr>
        <p:spPr/>
        <p:txBody>
          <a:bodyPr/>
          <a:lstStyle/>
          <a:p>
            <a:fld id="{8984C8D5-52A0-214E-A4E0-A30AA6B07DD5}" type="slidenum">
              <a:rPr lang="fr-FR" smtClean="0"/>
              <a:t>‹#›</a:t>
            </a:fld>
            <a:endParaRPr lang="fr-FR"/>
          </a:p>
        </p:txBody>
      </p:sp>
    </p:spTree>
    <p:extLst>
      <p:ext uri="{BB962C8B-B14F-4D97-AF65-F5344CB8AC3E}">
        <p14:creationId xmlns:p14="http://schemas.microsoft.com/office/powerpoint/2010/main" val="1448216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6AD09A-3653-E19F-0EB3-1903592B90E2}"/>
              </a:ext>
            </a:extLst>
          </p:cNvPr>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fr-FR"/>
          </a:p>
        </p:txBody>
      </p:sp>
      <p:sp>
        <p:nvSpPr>
          <p:cNvPr id="3" name="Espace réservé du contenu 2">
            <a:extLst>
              <a:ext uri="{FF2B5EF4-FFF2-40B4-BE49-F238E27FC236}">
                <a16:creationId xmlns:a16="http://schemas.microsoft.com/office/drawing/2014/main" id="{F3557A82-C3AB-993A-EB83-18B1AA9410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4" name="Espace réservé du texte 3">
            <a:extLst>
              <a:ext uri="{FF2B5EF4-FFF2-40B4-BE49-F238E27FC236}">
                <a16:creationId xmlns:a16="http://schemas.microsoft.com/office/drawing/2014/main" id="{89461C93-7239-3AC3-EFB3-CEF504E894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Espace réservé de la date 4">
            <a:extLst>
              <a:ext uri="{FF2B5EF4-FFF2-40B4-BE49-F238E27FC236}">
                <a16:creationId xmlns:a16="http://schemas.microsoft.com/office/drawing/2014/main" id="{6A63DDF8-C266-7202-AC53-1AF76685940F}"/>
              </a:ext>
            </a:extLst>
          </p:cNvPr>
          <p:cNvSpPr>
            <a:spLocks noGrp="1"/>
          </p:cNvSpPr>
          <p:nvPr>
            <p:ph type="dt" sz="half" idx="10"/>
          </p:nvPr>
        </p:nvSpPr>
        <p:spPr/>
        <p:txBody>
          <a:bodyPr/>
          <a:lstStyle/>
          <a:p>
            <a:endParaRPr lang="fr-FR"/>
          </a:p>
        </p:txBody>
      </p:sp>
      <p:sp>
        <p:nvSpPr>
          <p:cNvPr id="6" name="Espace réservé du pied de page 5">
            <a:extLst>
              <a:ext uri="{FF2B5EF4-FFF2-40B4-BE49-F238E27FC236}">
                <a16:creationId xmlns:a16="http://schemas.microsoft.com/office/drawing/2014/main" id="{1077F77B-FFF9-41E3-1134-2D75F4D0E04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B06D28D-DCD6-A0DF-2144-6B98D9BC5DA1}"/>
              </a:ext>
            </a:extLst>
          </p:cNvPr>
          <p:cNvSpPr>
            <a:spLocks noGrp="1"/>
          </p:cNvSpPr>
          <p:nvPr>
            <p:ph type="sldNum" sz="quarter" idx="12"/>
          </p:nvPr>
        </p:nvSpPr>
        <p:spPr/>
        <p:txBody>
          <a:bodyPr/>
          <a:lstStyle/>
          <a:p>
            <a:fld id="{8984C8D5-52A0-214E-A4E0-A30AA6B07DD5}" type="slidenum">
              <a:rPr lang="fr-FR" smtClean="0"/>
              <a:t>‹#›</a:t>
            </a:fld>
            <a:endParaRPr lang="fr-FR"/>
          </a:p>
        </p:txBody>
      </p:sp>
    </p:spTree>
    <p:extLst>
      <p:ext uri="{BB962C8B-B14F-4D97-AF65-F5344CB8AC3E}">
        <p14:creationId xmlns:p14="http://schemas.microsoft.com/office/powerpoint/2010/main" val="3383753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D1D6D8-03CB-3E22-4542-1F77474C0FBE}"/>
              </a:ext>
            </a:extLst>
          </p:cNvPr>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fr-FR"/>
          </a:p>
        </p:txBody>
      </p:sp>
      <p:sp>
        <p:nvSpPr>
          <p:cNvPr id="3" name="Espace réservé pour une image  2">
            <a:extLst>
              <a:ext uri="{FF2B5EF4-FFF2-40B4-BE49-F238E27FC236}">
                <a16:creationId xmlns:a16="http://schemas.microsoft.com/office/drawing/2014/main" id="{D461FF63-BC6B-DC7D-075C-830032C453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0A5BF2DA-C2BE-6BBF-69FA-730AB609AD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Espace réservé de la date 4">
            <a:extLst>
              <a:ext uri="{FF2B5EF4-FFF2-40B4-BE49-F238E27FC236}">
                <a16:creationId xmlns:a16="http://schemas.microsoft.com/office/drawing/2014/main" id="{FFFF80AA-EC29-FFF5-C06A-6B79B157ADED}"/>
              </a:ext>
            </a:extLst>
          </p:cNvPr>
          <p:cNvSpPr>
            <a:spLocks noGrp="1"/>
          </p:cNvSpPr>
          <p:nvPr>
            <p:ph type="dt" sz="half" idx="10"/>
          </p:nvPr>
        </p:nvSpPr>
        <p:spPr/>
        <p:txBody>
          <a:bodyPr/>
          <a:lstStyle/>
          <a:p>
            <a:endParaRPr lang="fr-FR"/>
          </a:p>
        </p:txBody>
      </p:sp>
      <p:sp>
        <p:nvSpPr>
          <p:cNvPr id="6" name="Espace réservé du pied de page 5">
            <a:extLst>
              <a:ext uri="{FF2B5EF4-FFF2-40B4-BE49-F238E27FC236}">
                <a16:creationId xmlns:a16="http://schemas.microsoft.com/office/drawing/2014/main" id="{9ED0EA32-F37B-E8A2-298B-E2648387AC1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8F21608-5D8C-D8A7-D15D-32F873E08B02}"/>
              </a:ext>
            </a:extLst>
          </p:cNvPr>
          <p:cNvSpPr>
            <a:spLocks noGrp="1"/>
          </p:cNvSpPr>
          <p:nvPr>
            <p:ph type="sldNum" sz="quarter" idx="12"/>
          </p:nvPr>
        </p:nvSpPr>
        <p:spPr/>
        <p:txBody>
          <a:bodyPr/>
          <a:lstStyle/>
          <a:p>
            <a:fld id="{8984C8D5-52A0-214E-A4E0-A30AA6B07DD5}" type="slidenum">
              <a:rPr lang="fr-FR" smtClean="0"/>
              <a:t>‹#›</a:t>
            </a:fld>
            <a:endParaRPr lang="fr-FR"/>
          </a:p>
        </p:txBody>
      </p:sp>
    </p:spTree>
    <p:extLst>
      <p:ext uri="{BB962C8B-B14F-4D97-AF65-F5344CB8AC3E}">
        <p14:creationId xmlns:p14="http://schemas.microsoft.com/office/powerpoint/2010/main" val="4019421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6.xml"/><Relationship Id="rId1"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768995EB-7D73-FD46-2822-6D92510930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CA"/>
              <a:t>Modifier le style du titre</a:t>
            </a:r>
            <a:endParaRPr lang="fr-FR"/>
          </a:p>
        </p:txBody>
      </p:sp>
      <p:sp>
        <p:nvSpPr>
          <p:cNvPr id="3" name="Espace réservé du texte 2">
            <a:extLst>
              <a:ext uri="{FF2B5EF4-FFF2-40B4-BE49-F238E27FC236}">
                <a16:creationId xmlns:a16="http://schemas.microsoft.com/office/drawing/2014/main" id="{C18DC056-FB74-B329-6976-AD201831BE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4" name="Espace réservé de la date 3">
            <a:extLst>
              <a:ext uri="{FF2B5EF4-FFF2-40B4-BE49-F238E27FC236}">
                <a16:creationId xmlns:a16="http://schemas.microsoft.com/office/drawing/2014/main" id="{C5B60B2D-6363-F450-653B-F43A987C35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fr-FR"/>
          </a:p>
        </p:txBody>
      </p:sp>
      <p:sp>
        <p:nvSpPr>
          <p:cNvPr id="5" name="Espace réservé du pied de page 4">
            <a:extLst>
              <a:ext uri="{FF2B5EF4-FFF2-40B4-BE49-F238E27FC236}">
                <a16:creationId xmlns:a16="http://schemas.microsoft.com/office/drawing/2014/main" id="{9EA7CC76-3FE6-82B3-2A7E-3A4D4C5021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ED36D9D8-918C-C4B6-B09F-FD0EA34AFB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8984C8D5-52A0-214E-A4E0-A30AA6B07DD5}" type="slidenum">
              <a:rPr lang="fr-FR" smtClean="0"/>
              <a:pPr/>
              <a:t>‹#›</a:t>
            </a:fld>
            <a:endParaRPr lang="fr-FR" dirty="0"/>
          </a:p>
        </p:txBody>
      </p:sp>
    </p:spTree>
    <p:extLst>
      <p:ext uri="{BB962C8B-B14F-4D97-AF65-F5344CB8AC3E}">
        <p14:creationId xmlns:p14="http://schemas.microsoft.com/office/powerpoint/2010/main" val="2887660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321353B8-0B80-5FA7-09C1-FE70046E606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Espace réservé du numéro de diapositive 1"/>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a:defRPr sz="1200" b="1">
                <a:solidFill>
                  <a:schemeClr val="tx1"/>
                </a:solidFill>
                <a:latin typeface="Calibri" panose="020F0502020204030204" pitchFamily="34" charset="0"/>
                <a:ea typeface="Calibri" panose="020F0502020204030204" pitchFamily="34" charset="0"/>
                <a:cs typeface="Calibri" panose="020F0502020204030204" pitchFamily="34" charset="0"/>
              </a:defRPr>
            </a:lvl1pPr>
          </a:lstStyle>
          <a:p>
            <a:fld id="{279212A5-B7DF-42ED-BED7-100DCB2BD8ED}" type="slidenum">
              <a:rPr lang="fr-CA" smtClean="0"/>
              <a:pPr/>
              <a:t>‹#›</a:t>
            </a:fld>
            <a:endParaRPr lang="fr-CA" dirty="0"/>
          </a:p>
        </p:txBody>
      </p:sp>
    </p:spTree>
    <p:extLst>
      <p:ext uri="{BB962C8B-B14F-4D97-AF65-F5344CB8AC3E}">
        <p14:creationId xmlns:p14="http://schemas.microsoft.com/office/powerpoint/2010/main" val="1980693772"/>
      </p:ext>
    </p:extLst>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2E887256-78FC-50C3-73FE-B3AE9D82C178}"/>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Espace réservé du numéro de diapositive 1"/>
          <p:cNvSpPr>
            <a:spLocks noGrp="1"/>
          </p:cNvSpPr>
          <p:nvPr>
            <p:ph type="sldNum" sz="quarter" idx="4"/>
          </p:nvPr>
        </p:nvSpPr>
        <p:spPr>
          <a:xfrm>
            <a:off x="9448800" y="6492875"/>
            <a:ext cx="2743200" cy="365125"/>
          </a:xfrm>
          <a:prstGeom prst="rect">
            <a:avLst/>
          </a:prstGeom>
          <a:noFill/>
        </p:spPr>
        <p:txBody>
          <a:bodyPr vert="horz" lIns="91440" tIns="45720" rIns="91440" bIns="45720" rtlCol="0" anchor="ctr"/>
          <a:lstStyle>
            <a:lvl1pPr algn="r">
              <a:defRPr sz="1200" b="1">
                <a:solidFill>
                  <a:schemeClr val="tx1"/>
                </a:solidFill>
                <a:latin typeface="Calibri" panose="020F0502020204030204" pitchFamily="34" charset="0"/>
                <a:ea typeface="Calibri" panose="020F0502020204030204" pitchFamily="34" charset="0"/>
                <a:cs typeface="Calibri" panose="020F0502020204030204" pitchFamily="34" charset="0"/>
              </a:defRPr>
            </a:lvl1pPr>
          </a:lstStyle>
          <a:p>
            <a:fld id="{CEB3DBC7-5727-4644-8450-8B02E3206B10}" type="slidenum">
              <a:rPr lang="fr-CA" smtClean="0"/>
              <a:pPr/>
              <a:t>‹#›</a:t>
            </a:fld>
            <a:endParaRPr lang="fr-CA" dirty="0"/>
          </a:p>
        </p:txBody>
      </p:sp>
    </p:spTree>
    <p:extLst>
      <p:ext uri="{BB962C8B-B14F-4D97-AF65-F5344CB8AC3E}">
        <p14:creationId xmlns:p14="http://schemas.microsoft.com/office/powerpoint/2010/main" val="2183961200"/>
      </p:ext>
    </p:extLst>
  </p:cSld>
  <p:clrMap bg1="lt1" tx1="dk1" bg2="lt2" tx2="dk2" accent1="accent1" accent2="accent2" accent3="accent3" accent4="accent4" accent5="accent5" accent6="accent6" hlink="hlink" folHlink="folHlink"/>
  <p:sldLayoutIdLst>
    <p:sldLayoutId id="2147483663" r:id="rId1"/>
    <p:sldLayoutId id="2147483672"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D2ED5086-4289-5EB6-39BE-8A7E1A5FFC3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Espace réservé du numéro de diapositive 1"/>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a:defRPr sz="1200" b="1">
                <a:solidFill>
                  <a:schemeClr val="tx1"/>
                </a:solidFill>
                <a:latin typeface="Calibri" panose="020F0502020204030204" pitchFamily="34" charset="0"/>
                <a:ea typeface="Calibri" panose="020F0502020204030204" pitchFamily="34" charset="0"/>
                <a:cs typeface="Calibri" panose="020F0502020204030204" pitchFamily="34" charset="0"/>
              </a:defRPr>
            </a:lvl1pPr>
          </a:lstStyle>
          <a:p>
            <a:fld id="{5197FF1A-D9D8-4116-96B4-5453323D9538}" type="slidenum">
              <a:rPr lang="fr-CA" smtClean="0"/>
              <a:pPr/>
              <a:t>‹#›</a:t>
            </a:fld>
            <a:endParaRPr lang="fr-CA" dirty="0"/>
          </a:p>
        </p:txBody>
      </p:sp>
    </p:spTree>
    <p:extLst>
      <p:ext uri="{BB962C8B-B14F-4D97-AF65-F5344CB8AC3E}">
        <p14:creationId xmlns:p14="http://schemas.microsoft.com/office/powerpoint/2010/main" val="1679459089"/>
      </p:ext>
    </p:extLst>
  </p:cSld>
  <p:clrMap bg1="lt1" tx1="dk1" bg2="lt2" tx2="dk2" accent1="accent1" accent2="accent2" accent3="accent3" accent4="accent4" accent5="accent5" accent6="accent6" hlink="hlink" folHlink="folHlink"/>
  <p:sldLayoutIdLst>
    <p:sldLayoutId id="214748366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22A93AB2-4BE6-E199-29DC-49255B82C33D}"/>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Espace réservé du numéro de diapositive 1"/>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a:defRPr sz="1200" b="1">
                <a:solidFill>
                  <a:schemeClr val="tx1"/>
                </a:solidFill>
                <a:latin typeface="Calibri" panose="020F0502020204030204" pitchFamily="34" charset="0"/>
                <a:ea typeface="Calibri" panose="020F0502020204030204" pitchFamily="34" charset="0"/>
                <a:cs typeface="Calibri" panose="020F0502020204030204" pitchFamily="34" charset="0"/>
              </a:defRPr>
            </a:lvl1pPr>
          </a:lstStyle>
          <a:p>
            <a:fld id="{46D1F375-37DA-4F8C-AE35-E32DFABC4CBE}" type="slidenum">
              <a:rPr lang="fr-CA" smtClean="0"/>
              <a:pPr/>
              <a:t>‹#›</a:t>
            </a:fld>
            <a:endParaRPr lang="fr-CA" dirty="0"/>
          </a:p>
        </p:txBody>
      </p:sp>
    </p:spTree>
    <p:extLst>
      <p:ext uri="{BB962C8B-B14F-4D97-AF65-F5344CB8AC3E}">
        <p14:creationId xmlns:p14="http://schemas.microsoft.com/office/powerpoint/2010/main" val="2564580223"/>
      </p:ext>
    </p:extLst>
  </p:cSld>
  <p:clrMap bg1="lt1" tx1="dk1" bg2="lt2" tx2="dk2" accent1="accent1" accent2="accent2" accent3="accent3" accent4="accent4" accent5="accent5" accent6="accent6" hlink="hlink" folHlink="folHlink"/>
  <p:sldLayoutIdLst>
    <p:sldLayoutId id="2147483667" r:id="rId1"/>
    <p:sldLayoutId id="2147483673"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6CA3CFE8-D8B1-52D6-FC3A-AE8D18CBE79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Espace réservé du numéro de diapositive 1"/>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a:defRPr sz="1200" b="1">
                <a:solidFill>
                  <a:schemeClr val="tx1"/>
                </a:solidFill>
                <a:latin typeface="Calibri" panose="020F0502020204030204" pitchFamily="34" charset="0"/>
                <a:ea typeface="Calibri" panose="020F0502020204030204" pitchFamily="34" charset="0"/>
                <a:cs typeface="Calibri" panose="020F0502020204030204" pitchFamily="34" charset="0"/>
              </a:defRPr>
            </a:lvl1pPr>
          </a:lstStyle>
          <a:p>
            <a:fld id="{377B0C6C-C741-4528-8D3F-F5DA1414280F}" type="slidenum">
              <a:rPr lang="fr-CA" smtClean="0"/>
              <a:pPr/>
              <a:t>‹#›</a:t>
            </a:fld>
            <a:endParaRPr lang="fr-CA" dirty="0"/>
          </a:p>
        </p:txBody>
      </p:sp>
    </p:spTree>
    <p:extLst>
      <p:ext uri="{BB962C8B-B14F-4D97-AF65-F5344CB8AC3E}">
        <p14:creationId xmlns:p14="http://schemas.microsoft.com/office/powerpoint/2010/main" val="3909069810"/>
      </p:ext>
    </p:extLst>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39990A84-C31F-2BD0-C4BC-82EC62A4A73C}"/>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Espace réservé du numéro de diapositive 1"/>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a:defRPr sz="1200" b="1">
                <a:solidFill>
                  <a:schemeClr val="tx1"/>
                </a:solidFill>
                <a:latin typeface="Calibri" panose="020F0502020204030204" pitchFamily="34" charset="0"/>
                <a:ea typeface="Calibri" panose="020F0502020204030204" pitchFamily="34" charset="0"/>
                <a:cs typeface="Calibri" panose="020F0502020204030204" pitchFamily="34" charset="0"/>
              </a:defRPr>
            </a:lvl1pPr>
          </a:lstStyle>
          <a:p>
            <a:fld id="{1E8E8B7F-9C80-4A38-AD4B-25EDB5327BE9}" type="slidenum">
              <a:rPr lang="fr-CA" smtClean="0"/>
              <a:pPr/>
              <a:t>‹#›</a:t>
            </a:fld>
            <a:endParaRPr lang="fr-CA" dirty="0"/>
          </a:p>
        </p:txBody>
      </p:sp>
    </p:spTree>
    <p:extLst>
      <p:ext uri="{BB962C8B-B14F-4D97-AF65-F5344CB8AC3E}">
        <p14:creationId xmlns:p14="http://schemas.microsoft.com/office/powerpoint/2010/main" val="1111988644"/>
      </p:ext>
    </p:extLst>
  </p:cSld>
  <p:clrMap bg1="lt1" tx1="dk1" bg2="lt2" tx2="dk2" accent1="accent1" accent2="accent2" accent3="accent3" accent4="accent4" accent5="accent5" accent6="accent6" hlink="hlink" folHlink="folHlink"/>
  <p:sldLayoutIdLst>
    <p:sldLayoutId id="2147483671" r:id="rId1"/>
    <p:sldLayoutId id="2147483674"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68.xml"/><Relationship Id="rId5" Type="http://schemas.openxmlformats.org/officeDocument/2006/relationships/slide" Target="slide35.xml"/><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91.jpeg"/><Relationship Id="rId1" Type="http://schemas.openxmlformats.org/officeDocument/2006/relationships/slideLayout" Target="../slideLayouts/slideLayout20.xml"/><Relationship Id="rId5" Type="http://schemas.openxmlformats.org/officeDocument/2006/relationships/slide" Target="slide1.xml"/><Relationship Id="rId4" Type="http://schemas.openxmlformats.org/officeDocument/2006/relationships/slide" Target="slide66.xml"/></Relationships>
</file>

<file path=ppt/slides/_rels/slide10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13.xml"/><Relationship Id="rId6" Type="http://schemas.openxmlformats.org/officeDocument/2006/relationships/slide" Target="slide14.xml"/><Relationship Id="rId5" Type="http://schemas.openxmlformats.org/officeDocument/2006/relationships/slide" Target="slide16.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16.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17.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18.jp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19.jp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20.jpe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13.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slide" Target="slide27.xml"/><Relationship Id="rId5" Type="http://schemas.openxmlformats.org/officeDocument/2006/relationships/slide" Target="slide19.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23.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24.jpe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27.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28.jp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9.jpe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Layout" Target="../slideLayouts/slideLayout13.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30.jpe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31.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13.xml"/><Relationship Id="rId6" Type="http://schemas.openxmlformats.org/officeDocument/2006/relationships/slide" Target="slide6.xml"/><Relationship Id="rId5" Type="http://schemas.openxmlformats.org/officeDocument/2006/relationships/slide" Target="slide8.xml"/><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32.jpe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33.jpe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35.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6.jpe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36.xml"/><Relationship Id="rId1" Type="http://schemas.openxmlformats.org/officeDocument/2006/relationships/slideLayout" Target="../slideLayouts/slideLayout15.xml"/><Relationship Id="rId5" Type="http://schemas.openxmlformats.org/officeDocument/2006/relationships/slide" Target="slide60.xml"/><Relationship Id="rId4" Type="http://schemas.openxmlformats.org/officeDocument/2006/relationships/slide" Target="slide52.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40.xml"/><Relationship Id="rId1" Type="http://schemas.openxmlformats.org/officeDocument/2006/relationships/slideLayout" Target="../slideLayouts/slideLayout16.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37.jpe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38.jpe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39.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40.jpe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41.jpe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42.emf"/><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3.jpe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48.xml"/><Relationship Id="rId1" Type="http://schemas.openxmlformats.org/officeDocument/2006/relationships/slideLayout" Target="../slideLayouts/slideLayout16.xml"/><Relationship Id="rId6" Type="http://schemas.openxmlformats.org/officeDocument/2006/relationships/slide" Target="slide47.xml"/><Relationship Id="rId5" Type="http://schemas.openxmlformats.org/officeDocument/2006/relationships/slide" Target="slide49.xml"/><Relationship Id="rId4" Type="http://schemas.openxmlformats.org/officeDocument/2006/relationships/slide" Target="slide45.xml"/></Relationships>
</file>

<file path=ppt/slides/_rels/slide45.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44.jpe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45.jpe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46.jpe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47.jpe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48.jpe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49.jpe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0.pn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slide" Target="slide54.xml"/><Relationship Id="rId1" Type="http://schemas.openxmlformats.org/officeDocument/2006/relationships/slideLayout" Target="../slideLayouts/slideLayout16.xml"/><Relationship Id="rId6" Type="http://schemas.openxmlformats.org/officeDocument/2006/relationships/slide" Target="slide56.xml"/><Relationship Id="rId5" Type="http://schemas.openxmlformats.org/officeDocument/2006/relationships/slide" Target="slide55.xml"/><Relationship Id="rId4" Type="http://schemas.openxmlformats.org/officeDocument/2006/relationships/slide" Target="slide57.xml"/></Relationships>
</file>

<file path=ppt/slides/_rels/slide53.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51.jpeg"/><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52.png"/><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53.png"/><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54.jpe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55.jpeg"/><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56.jpeg"/><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7.jpe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slide" Target="slide64.xml"/><Relationship Id="rId1" Type="http://schemas.openxmlformats.org/officeDocument/2006/relationships/slideLayout" Target="../slideLayouts/slideLayout16.xml"/><Relationship Id="rId6" Type="http://schemas.openxmlformats.org/officeDocument/2006/relationships/slide" Target="slide63.xml"/><Relationship Id="rId5" Type="http://schemas.openxmlformats.org/officeDocument/2006/relationships/slide" Target="slide65.xml"/><Relationship Id="rId4" Type="http://schemas.openxmlformats.org/officeDocument/2006/relationships/slide" Target="slide61.xml"/></Relationships>
</file>

<file path=ppt/slides/_rels/slide61.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58.jpeg"/><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59.jpeg"/><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60.jpeg"/><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61.jpeg"/><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62.jpeg"/><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63.jpeg"/><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64.jpeg"/><Relationship Id="rId1" Type="http://schemas.openxmlformats.org/officeDocument/2006/relationships/slideLayout" Target="../slideLayouts/slideLayout17.xml"/><Relationship Id="rId4" Type="http://schemas.openxmlformats.org/officeDocument/2006/relationships/slide" Target="slide1.xml"/></Relationships>
</file>

<file path=ppt/slides/_rels/slide68.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69.xml"/><Relationship Id="rId1" Type="http://schemas.openxmlformats.org/officeDocument/2006/relationships/slideLayout" Target="../slideLayouts/slideLayout18.xml"/><Relationship Id="rId5" Type="http://schemas.openxmlformats.org/officeDocument/2006/relationships/slide" Target="slide93.xml"/><Relationship Id="rId4" Type="http://schemas.openxmlformats.org/officeDocument/2006/relationships/slide" Target="slide85.xml"/></Relationships>
</file>

<file path=ppt/slides/_rels/slide69.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73.xml"/><Relationship Id="rId1" Type="http://schemas.openxmlformats.org/officeDocument/2006/relationships/slideLayout" Target="../slideLayouts/slideLayout19.xml"/><Relationship Id="rId6" Type="http://schemas.openxmlformats.org/officeDocument/2006/relationships/slide" Target="slide72.xml"/><Relationship Id="rId5" Type="http://schemas.openxmlformats.org/officeDocument/2006/relationships/slide" Target="slide74.xml"/><Relationship Id="rId4" Type="http://schemas.openxmlformats.org/officeDocument/2006/relationships/slide" Target="slide70.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65.jpeg"/><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66.jpeg"/><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67.jpeg"/><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68.jpeg"/><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69.jpeg"/><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70.jpeg"/><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71.jpeg"/><Relationship Id="rId1" Type="http://schemas.openxmlformats.org/officeDocument/2006/relationships/slideLayout" Target="../slideLayouts/slideLayout20.xml"/><Relationship Id="rId4" Type="http://schemas.openxmlformats.org/officeDocument/2006/relationships/slide" Target="slide1.xml"/></Relationships>
</file>

<file path=ppt/slides/_rels/slide77.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slide" Target="slide81.xml"/><Relationship Id="rId1" Type="http://schemas.openxmlformats.org/officeDocument/2006/relationships/slideLayout" Target="../slideLayouts/slideLayout19.xml"/><Relationship Id="rId6" Type="http://schemas.openxmlformats.org/officeDocument/2006/relationships/slide" Target="slide82.xml"/><Relationship Id="rId5" Type="http://schemas.openxmlformats.org/officeDocument/2006/relationships/slide" Target="slide79.xml"/><Relationship Id="rId4" Type="http://schemas.openxmlformats.org/officeDocument/2006/relationships/slide" Target="slide80.xml"/></Relationships>
</file>

<file path=ppt/slides/_rels/slide78.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72.jpeg"/><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73.jpe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74.jpeg"/><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75.png"/><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76.jpeg"/><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77.png"/><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78.png"/><Relationship Id="rId1" Type="http://schemas.openxmlformats.org/officeDocument/2006/relationships/slideLayout" Target="../slideLayouts/slideLayout20.xml"/><Relationship Id="rId4" Type="http://schemas.openxmlformats.org/officeDocument/2006/relationships/slide" Target="slide1.xml"/></Relationships>
</file>

<file path=ppt/slides/_rels/slide85.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slide" Target="slide89.xml"/><Relationship Id="rId1" Type="http://schemas.openxmlformats.org/officeDocument/2006/relationships/slideLayout" Target="../slideLayouts/slideLayout19.xml"/><Relationship Id="rId6" Type="http://schemas.openxmlformats.org/officeDocument/2006/relationships/slide" Target="slide86.xml"/><Relationship Id="rId5" Type="http://schemas.openxmlformats.org/officeDocument/2006/relationships/slide" Target="slide90.xml"/><Relationship Id="rId4" Type="http://schemas.openxmlformats.org/officeDocument/2006/relationships/slide" Target="slide87.xml"/></Relationships>
</file>

<file path=ppt/slides/_rels/slide86.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79.jpeg"/><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2" Type="http://schemas.openxmlformats.org/officeDocument/2006/relationships/slide" Target="slide91.xml"/><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80.jpeg"/><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81.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hyperlink" Target="https://institutpacifique.com/milieu-educatif/programmes-pedagogiques/vers-le-pacifique-la-mediation-par-les-pairs-au-primaire/" TargetMode="External"/><Relationship Id="rId2" Type="http://schemas.openxmlformats.org/officeDocument/2006/relationships/image" Target="../media/image13.png"/><Relationship Id="rId1" Type="http://schemas.openxmlformats.org/officeDocument/2006/relationships/slideLayout" Target="../slideLayouts/slideLayout14.xml"/><Relationship Id="rId5" Type="http://schemas.openxmlformats.org/officeDocument/2006/relationships/slide" Target="slide10.xml"/><Relationship Id="rId4" Type="http://schemas.openxmlformats.org/officeDocument/2006/relationships/image" Target="../media/image14.png"/></Relationships>
</file>

<file path=ppt/slides/_rels/slide90.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82.jpeg"/><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83.png"/><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84.jpeg"/><Relationship Id="rId1" Type="http://schemas.openxmlformats.org/officeDocument/2006/relationships/slideLayout" Target="../slideLayouts/slideLayout20.xml"/><Relationship Id="rId4" Type="http://schemas.openxmlformats.org/officeDocument/2006/relationships/slide" Target="slide1.xml"/></Relationships>
</file>

<file path=ppt/slides/_rels/slide93.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slide" Target="slide97.xml"/><Relationship Id="rId1" Type="http://schemas.openxmlformats.org/officeDocument/2006/relationships/slideLayout" Target="../slideLayouts/slideLayout19.xml"/><Relationship Id="rId6" Type="http://schemas.openxmlformats.org/officeDocument/2006/relationships/slide" Target="slide94.xml"/><Relationship Id="rId5" Type="http://schemas.openxmlformats.org/officeDocument/2006/relationships/slide" Target="slide98.xml"/><Relationship Id="rId4" Type="http://schemas.openxmlformats.org/officeDocument/2006/relationships/slide" Target="slide95.xml"/></Relationships>
</file>

<file path=ppt/slides/_rels/slide94.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85.jpeg"/><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87.jpeg"/><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88.jpeg"/><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90.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3221C3C-289E-F4DC-FBCD-814437B6604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ZoneTexte 7">
            <a:extLst>
              <a:ext uri="{FF2B5EF4-FFF2-40B4-BE49-F238E27FC236}">
                <a16:creationId xmlns:a16="http://schemas.microsoft.com/office/drawing/2014/main" id="{2F47546E-7B15-3B58-3201-E3675F692330}"/>
              </a:ext>
            </a:extLst>
          </p:cNvPr>
          <p:cNvSpPr txBox="1"/>
          <p:nvPr/>
        </p:nvSpPr>
        <p:spPr>
          <a:xfrm>
            <a:off x="2427891" y="3174124"/>
            <a:ext cx="3888828" cy="369332"/>
          </a:xfrm>
          <a:prstGeom prst="rect">
            <a:avLst/>
          </a:prstGeom>
          <a:noFill/>
        </p:spPr>
        <p:txBody>
          <a:bodyPr wrap="square" rtlCol="0">
            <a:spAutoFit/>
          </a:bodyPr>
          <a:lstStyle/>
          <a:p>
            <a:r>
              <a:rPr lang="fr-CA" sz="1800" b="1" kern="1400" spc="-50" dirty="0">
                <a:effectLst/>
                <a:latin typeface="Calibri" panose="020F0502020204030204" pitchFamily="34" charset="0"/>
                <a:ea typeface="Times New Roman" panose="02020603050405020304" pitchFamily="18" charset="0"/>
                <a:cs typeface="Calibri" panose="020F0502020204030204" pitchFamily="34" charset="0"/>
              </a:rPr>
              <a:t>Choisissez le niveau scolaire :</a:t>
            </a:r>
            <a:endParaRPr lang="fr-CA" sz="18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11" name="Groupe 10">
            <a:extLst>
              <a:ext uri="{FF2B5EF4-FFF2-40B4-BE49-F238E27FC236}">
                <a16:creationId xmlns:a16="http://schemas.microsoft.com/office/drawing/2014/main" id="{3581562C-54A3-472A-6B53-CEE278053C1B}"/>
              </a:ext>
            </a:extLst>
          </p:cNvPr>
          <p:cNvGrpSpPr/>
          <p:nvPr/>
        </p:nvGrpSpPr>
        <p:grpSpPr>
          <a:xfrm>
            <a:off x="2511972" y="3824298"/>
            <a:ext cx="2249215" cy="369332"/>
            <a:chOff x="2511972" y="3887358"/>
            <a:chExt cx="2249215" cy="369332"/>
          </a:xfrm>
        </p:grpSpPr>
        <p:sp>
          <p:nvSpPr>
            <p:cNvPr id="9" name="Rectangle : coins arrondis 8">
              <a:extLst>
                <a:ext uri="{FF2B5EF4-FFF2-40B4-BE49-F238E27FC236}">
                  <a16:creationId xmlns:a16="http://schemas.microsoft.com/office/drawing/2014/main" id="{54D0A242-2A99-58BD-3D67-B1C0E1E67F5E}"/>
                </a:ext>
              </a:extLst>
            </p:cNvPr>
            <p:cNvSpPr/>
            <p:nvPr/>
          </p:nvSpPr>
          <p:spPr>
            <a:xfrm>
              <a:off x="2511973" y="3888828"/>
              <a:ext cx="2249214" cy="367862"/>
            </a:xfrm>
            <a:prstGeom prst="roundRect">
              <a:avLst/>
            </a:prstGeom>
            <a:solidFill>
              <a:srgbClr val="FFD7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hlinkClick r:id="rId4" action="ppaction://hlinksldjump"/>
              <a:extLst>
                <a:ext uri="{FF2B5EF4-FFF2-40B4-BE49-F238E27FC236}">
                  <a16:creationId xmlns:a16="http://schemas.microsoft.com/office/drawing/2014/main" id="{24D6E344-A691-CFF9-24D4-C53B9A608EDA}"/>
                </a:ext>
              </a:extLst>
            </p:cNvPr>
            <p:cNvSpPr txBox="1"/>
            <p:nvPr/>
          </p:nvSpPr>
          <p:spPr>
            <a:xfrm>
              <a:off x="2511972" y="3887358"/>
              <a:ext cx="2249214" cy="369332"/>
            </a:xfrm>
            <a:prstGeom prst="rect">
              <a:avLst/>
            </a:prstGeom>
            <a:noFill/>
          </p:spPr>
          <p:txBody>
            <a:bodyPr wrap="square" rtlCol="0">
              <a:spAutoFit/>
            </a:bodyPr>
            <a:lstStyle/>
            <a:p>
              <a:pPr algn="ctr"/>
              <a:r>
                <a:rPr lang="fr-CA" sz="1800" b="1" kern="1400" spc="-50" dirty="0">
                  <a:effectLst/>
                  <a:latin typeface="Calibri" panose="020F0502020204030204" pitchFamily="34" charset="0"/>
                  <a:ea typeface="Times New Roman" panose="02020603050405020304" pitchFamily="18" charset="0"/>
                  <a:cs typeface="Calibri" panose="020F0502020204030204" pitchFamily="34" charset="0"/>
                </a:rPr>
                <a:t>1</a:t>
              </a:r>
              <a:r>
                <a:rPr lang="fr-CA" sz="1800" b="1" kern="1400" spc="-50" baseline="30000" dirty="0">
                  <a:effectLst/>
                  <a:latin typeface="Calibri" panose="020F0502020204030204" pitchFamily="34" charset="0"/>
                  <a:ea typeface="Times New Roman" panose="02020603050405020304" pitchFamily="18" charset="0"/>
                  <a:cs typeface="Calibri" panose="020F0502020204030204" pitchFamily="34" charset="0"/>
                </a:rPr>
                <a:t>er</a:t>
              </a:r>
              <a:r>
                <a:rPr lang="fr-CA" sz="1800" b="1" kern="1400" spc="-50" dirty="0">
                  <a:effectLst/>
                  <a:latin typeface="Calibri" panose="020F0502020204030204" pitchFamily="34" charset="0"/>
                  <a:ea typeface="Times New Roman" panose="02020603050405020304" pitchFamily="18" charset="0"/>
                  <a:cs typeface="Calibri" panose="020F0502020204030204" pitchFamily="34" charset="0"/>
                </a:rPr>
                <a:t> cycle du primaire</a:t>
              </a:r>
              <a:endParaRPr lang="fr-CA" sz="18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12" name="Groupe 11">
            <a:extLst>
              <a:ext uri="{FF2B5EF4-FFF2-40B4-BE49-F238E27FC236}">
                <a16:creationId xmlns:a16="http://schemas.microsoft.com/office/drawing/2014/main" id="{7CA493E3-44C2-2EA1-97CF-0ABAC7791D01}"/>
              </a:ext>
            </a:extLst>
          </p:cNvPr>
          <p:cNvGrpSpPr/>
          <p:nvPr/>
        </p:nvGrpSpPr>
        <p:grpSpPr>
          <a:xfrm>
            <a:off x="2511972" y="4596385"/>
            <a:ext cx="2249215" cy="369332"/>
            <a:chOff x="2511972" y="3887358"/>
            <a:chExt cx="2249215" cy="369332"/>
          </a:xfrm>
        </p:grpSpPr>
        <p:sp>
          <p:nvSpPr>
            <p:cNvPr id="13" name="Rectangle : coins arrondis 12">
              <a:extLst>
                <a:ext uri="{FF2B5EF4-FFF2-40B4-BE49-F238E27FC236}">
                  <a16:creationId xmlns:a16="http://schemas.microsoft.com/office/drawing/2014/main" id="{2B523EBB-55DC-454E-CD05-086F3B258F6D}"/>
                </a:ext>
              </a:extLst>
            </p:cNvPr>
            <p:cNvSpPr/>
            <p:nvPr/>
          </p:nvSpPr>
          <p:spPr>
            <a:xfrm>
              <a:off x="2511973" y="3888828"/>
              <a:ext cx="2249214" cy="367862"/>
            </a:xfrm>
            <a:prstGeom prst="roundRect">
              <a:avLst/>
            </a:prstGeom>
            <a:solidFill>
              <a:srgbClr val="FFD7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ZoneTexte 13">
              <a:hlinkClick r:id="rId5" action="ppaction://hlinksldjump"/>
              <a:extLst>
                <a:ext uri="{FF2B5EF4-FFF2-40B4-BE49-F238E27FC236}">
                  <a16:creationId xmlns:a16="http://schemas.microsoft.com/office/drawing/2014/main" id="{BBB00377-D50F-A44C-D002-2AE454EDF021}"/>
                </a:ext>
              </a:extLst>
            </p:cNvPr>
            <p:cNvSpPr txBox="1"/>
            <p:nvPr/>
          </p:nvSpPr>
          <p:spPr>
            <a:xfrm>
              <a:off x="2511972" y="3887358"/>
              <a:ext cx="2249214" cy="369332"/>
            </a:xfrm>
            <a:prstGeom prst="rect">
              <a:avLst/>
            </a:prstGeom>
            <a:noFill/>
          </p:spPr>
          <p:txBody>
            <a:bodyPr wrap="square" rtlCol="0">
              <a:spAutoFit/>
            </a:bodyPr>
            <a:lstStyle/>
            <a:p>
              <a:pPr algn="ctr"/>
              <a:r>
                <a:rPr lang="fr-CA" sz="1800" b="1" kern="1400" spc="-50" dirty="0">
                  <a:effectLst/>
                  <a:latin typeface="Calibri" panose="020F0502020204030204" pitchFamily="34" charset="0"/>
                  <a:ea typeface="Times New Roman" panose="02020603050405020304" pitchFamily="18" charset="0"/>
                  <a:cs typeface="Calibri" panose="020F0502020204030204" pitchFamily="34" charset="0"/>
                </a:rPr>
                <a:t>2</a:t>
              </a:r>
              <a:r>
                <a:rPr lang="fr-CA" sz="1800" b="1" kern="1400" spc="-50" baseline="30000" dirty="0">
                  <a:effectLst/>
                  <a:latin typeface="Calibri" panose="020F0502020204030204" pitchFamily="34" charset="0"/>
                  <a:ea typeface="Times New Roman" panose="02020603050405020304" pitchFamily="18" charset="0"/>
                  <a:cs typeface="Calibri" panose="020F0502020204030204" pitchFamily="34" charset="0"/>
                </a:rPr>
                <a:t>e</a:t>
              </a:r>
              <a:r>
                <a:rPr lang="fr-CA" sz="1800" b="1" kern="1400" spc="-50" dirty="0">
                  <a:effectLst/>
                  <a:latin typeface="Calibri" panose="020F0502020204030204" pitchFamily="34" charset="0"/>
                  <a:ea typeface="Times New Roman" panose="02020603050405020304" pitchFamily="18" charset="0"/>
                  <a:cs typeface="Calibri" panose="020F0502020204030204" pitchFamily="34" charset="0"/>
                </a:rPr>
                <a:t> cycle du primaire</a:t>
              </a:r>
              <a:endParaRPr lang="fr-CA" sz="18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15" name="Groupe 14">
            <a:extLst>
              <a:ext uri="{FF2B5EF4-FFF2-40B4-BE49-F238E27FC236}">
                <a16:creationId xmlns:a16="http://schemas.microsoft.com/office/drawing/2014/main" id="{15FD9EFB-C4A9-F384-7E28-4E0EF89D6456}"/>
              </a:ext>
            </a:extLst>
          </p:cNvPr>
          <p:cNvGrpSpPr/>
          <p:nvPr/>
        </p:nvGrpSpPr>
        <p:grpSpPr>
          <a:xfrm>
            <a:off x="2490952" y="5368472"/>
            <a:ext cx="2249215" cy="369332"/>
            <a:chOff x="2511972" y="3887358"/>
            <a:chExt cx="2249215" cy="369332"/>
          </a:xfrm>
        </p:grpSpPr>
        <p:sp>
          <p:nvSpPr>
            <p:cNvPr id="16" name="Rectangle : coins arrondis 15">
              <a:extLst>
                <a:ext uri="{FF2B5EF4-FFF2-40B4-BE49-F238E27FC236}">
                  <a16:creationId xmlns:a16="http://schemas.microsoft.com/office/drawing/2014/main" id="{1E02C5AA-BC8A-745A-42B8-0CEB9E7419F0}"/>
                </a:ext>
              </a:extLst>
            </p:cNvPr>
            <p:cNvSpPr/>
            <p:nvPr/>
          </p:nvSpPr>
          <p:spPr>
            <a:xfrm>
              <a:off x="2511973" y="3888828"/>
              <a:ext cx="2249214" cy="367862"/>
            </a:xfrm>
            <a:prstGeom prst="roundRect">
              <a:avLst/>
            </a:prstGeom>
            <a:solidFill>
              <a:srgbClr val="FFD7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hlinkClick r:id="rId6" action="ppaction://hlinksldjump"/>
              <a:extLst>
                <a:ext uri="{FF2B5EF4-FFF2-40B4-BE49-F238E27FC236}">
                  <a16:creationId xmlns:a16="http://schemas.microsoft.com/office/drawing/2014/main" id="{68D2A092-00AF-72DE-D616-C88D28A81582}"/>
                </a:ext>
              </a:extLst>
            </p:cNvPr>
            <p:cNvSpPr txBox="1"/>
            <p:nvPr/>
          </p:nvSpPr>
          <p:spPr>
            <a:xfrm>
              <a:off x="2511972" y="3887358"/>
              <a:ext cx="2249214" cy="369332"/>
            </a:xfrm>
            <a:prstGeom prst="rect">
              <a:avLst/>
            </a:prstGeom>
            <a:noFill/>
          </p:spPr>
          <p:txBody>
            <a:bodyPr wrap="square" rtlCol="0">
              <a:spAutoFit/>
            </a:bodyPr>
            <a:lstStyle/>
            <a:p>
              <a:pPr algn="ctr"/>
              <a:r>
                <a:rPr lang="fr-CA" sz="1800" b="1" kern="1400" spc="-50" dirty="0">
                  <a:effectLst/>
                  <a:latin typeface="Calibri" panose="020F0502020204030204" pitchFamily="34" charset="0"/>
                  <a:ea typeface="Times New Roman" panose="02020603050405020304" pitchFamily="18" charset="0"/>
                  <a:cs typeface="Calibri" panose="020F0502020204030204" pitchFamily="34" charset="0"/>
                </a:rPr>
                <a:t>3</a:t>
              </a:r>
              <a:r>
                <a:rPr lang="fr-CA" sz="1800" b="1" kern="1400" spc="-50" baseline="30000" dirty="0">
                  <a:effectLst/>
                  <a:latin typeface="Calibri" panose="020F0502020204030204" pitchFamily="34" charset="0"/>
                  <a:ea typeface="Times New Roman" panose="02020603050405020304" pitchFamily="18" charset="0"/>
                  <a:cs typeface="Calibri" panose="020F0502020204030204" pitchFamily="34" charset="0"/>
                </a:rPr>
                <a:t>e</a:t>
              </a:r>
              <a:r>
                <a:rPr lang="fr-CA" sz="1800" b="1" kern="1400" spc="-50" dirty="0">
                  <a:effectLst/>
                  <a:latin typeface="Calibri" panose="020F0502020204030204" pitchFamily="34" charset="0"/>
                  <a:ea typeface="Times New Roman" panose="02020603050405020304" pitchFamily="18" charset="0"/>
                  <a:cs typeface="Calibri" panose="020F0502020204030204" pitchFamily="34" charset="0"/>
                </a:rPr>
                <a:t> cycle du primaire</a:t>
              </a:r>
              <a:endParaRPr lang="fr-CA" sz="18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18" name="ZoneTexte 17">
            <a:extLst>
              <a:ext uri="{FF2B5EF4-FFF2-40B4-BE49-F238E27FC236}">
                <a16:creationId xmlns:a16="http://schemas.microsoft.com/office/drawing/2014/main" id="{633671D4-082A-AB21-85FD-F18D2FE34235}"/>
              </a:ext>
            </a:extLst>
          </p:cNvPr>
          <p:cNvSpPr txBox="1"/>
          <p:nvPr/>
        </p:nvSpPr>
        <p:spPr>
          <a:xfrm>
            <a:off x="2638097" y="4190836"/>
            <a:ext cx="1082565" cy="246221"/>
          </a:xfrm>
          <a:prstGeom prst="rect">
            <a:avLst/>
          </a:prstGeom>
          <a:noFill/>
        </p:spPr>
        <p:txBody>
          <a:bodyPr wrap="square" rtlCol="0">
            <a:spAutoFit/>
          </a:bodyPr>
          <a:lstStyle/>
          <a:p>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2)</a:t>
            </a:r>
          </a:p>
        </p:txBody>
      </p:sp>
      <p:sp>
        <p:nvSpPr>
          <p:cNvPr id="19" name="ZoneTexte 18">
            <a:extLst>
              <a:ext uri="{FF2B5EF4-FFF2-40B4-BE49-F238E27FC236}">
                <a16:creationId xmlns:a16="http://schemas.microsoft.com/office/drawing/2014/main" id="{A5D3D335-5175-C339-4086-001A33CAE06B}"/>
              </a:ext>
            </a:extLst>
          </p:cNvPr>
          <p:cNvSpPr txBox="1"/>
          <p:nvPr/>
        </p:nvSpPr>
        <p:spPr>
          <a:xfrm>
            <a:off x="2638097" y="4969522"/>
            <a:ext cx="1082565" cy="246221"/>
          </a:xfrm>
          <a:prstGeom prst="rect">
            <a:avLst/>
          </a:prstGeom>
          <a:noFill/>
        </p:spPr>
        <p:txBody>
          <a:bodyPr wrap="square" rtlCol="0">
            <a:spAutoFit/>
          </a:bodyPr>
          <a:lstStyle/>
          <a:p>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a:t>
            </a:r>
            <a:r>
              <a:rPr lang="fr-CA" sz="10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35</a:t>
            </a: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20" name="ZoneTexte 19">
            <a:extLst>
              <a:ext uri="{FF2B5EF4-FFF2-40B4-BE49-F238E27FC236}">
                <a16:creationId xmlns:a16="http://schemas.microsoft.com/office/drawing/2014/main" id="{3CABEA3F-811F-F2DF-D5D7-51C085B52DBC}"/>
              </a:ext>
            </a:extLst>
          </p:cNvPr>
          <p:cNvSpPr txBox="1"/>
          <p:nvPr/>
        </p:nvSpPr>
        <p:spPr>
          <a:xfrm>
            <a:off x="2638097" y="5745828"/>
            <a:ext cx="1082565" cy="246221"/>
          </a:xfrm>
          <a:prstGeom prst="rect">
            <a:avLst/>
          </a:prstGeom>
          <a:noFill/>
        </p:spPr>
        <p:txBody>
          <a:bodyPr wrap="square" rtlCol="0">
            <a:spAutoFit/>
          </a:bodyPr>
          <a:lstStyle/>
          <a:p>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68)</a:t>
            </a:r>
          </a:p>
        </p:txBody>
      </p:sp>
      <p:sp>
        <p:nvSpPr>
          <p:cNvPr id="2" name="Espace réservé du numéro de diapositive 1"/>
          <p:cNvSpPr>
            <a:spLocks noGrp="1"/>
          </p:cNvSpPr>
          <p:nvPr>
            <p:ph type="sldNum" sz="quarter" idx="12"/>
          </p:nvPr>
        </p:nvSpPr>
        <p:spPr>
          <a:xfrm>
            <a:off x="9448800" y="6492875"/>
            <a:ext cx="2743200" cy="365125"/>
          </a:xfrm>
        </p:spPr>
        <p:txBody>
          <a:bodyPr/>
          <a:lstStyle/>
          <a:p>
            <a:fld id="{8984C8D5-52A0-214E-A4E0-A30AA6B07DD5}" type="slidenum">
              <a:rPr lang="fr-FR" b="1" smtClean="0">
                <a:latin typeface="Calibri" panose="020F0502020204030204" pitchFamily="34" charset="0"/>
                <a:ea typeface="Calibri" panose="020F0502020204030204" pitchFamily="34" charset="0"/>
                <a:cs typeface="Calibri" panose="020F0502020204030204" pitchFamily="34" charset="0"/>
              </a:rPr>
              <a:t>1</a:t>
            </a:fld>
            <a:endParaRPr lang="fr-FR"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28464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E03A59-EC15-DD5A-0151-C0929B2E8E2B}"/>
              </a:ext>
            </a:extLst>
          </p:cNvPr>
          <p:cNvSpPr>
            <a:spLocks noGrp="1"/>
          </p:cNvSpPr>
          <p:nvPr>
            <p:ph type="title"/>
          </p:nvPr>
        </p:nvSpPr>
        <p:spPr/>
        <p:txBody>
          <a:bodyPr/>
          <a:lstStyle/>
          <a:p>
            <a:r>
              <a:rPr lang="fr-CA" dirty="0"/>
              <a:t>Quel est le lien entre la paix et la lutte contre les changements climatiques?</a:t>
            </a:r>
            <a:br>
              <a:rPr lang="fr-CA" dirty="0"/>
            </a:br>
            <a:endParaRPr lang="fr-FR" dirty="0"/>
          </a:p>
        </p:txBody>
      </p:sp>
      <p:sp>
        <p:nvSpPr>
          <p:cNvPr id="4" name="Espace réservé du contenu 3">
            <a:extLst>
              <a:ext uri="{FF2B5EF4-FFF2-40B4-BE49-F238E27FC236}">
                <a16:creationId xmlns:a16="http://schemas.microsoft.com/office/drawing/2014/main" id="{4173F210-51BD-EBA8-BFF5-2BE2FA600366}"/>
              </a:ext>
            </a:extLst>
          </p:cNvPr>
          <p:cNvSpPr>
            <a:spLocks noGrp="1"/>
          </p:cNvSpPr>
          <p:nvPr>
            <p:ph idx="10"/>
          </p:nvPr>
        </p:nvSpPr>
        <p:spPr/>
        <p:txBody>
          <a:bodyPr/>
          <a:lstStyle/>
          <a:p>
            <a:r>
              <a:rPr lang="fr-CA" dirty="0"/>
              <a:t>Apprendre à dialoguer et à résoudre les désaccords , comme dans ces histoires, permet d’éviter de gros conflits. Les guerres causent souvent des ravages à la nature et polluent beaucoup. En privilégiant toujours la paix, nous pourrons unir nos efforts pour protéger la planète, restaurer les forêts et faire face aux défis climatiques.</a:t>
            </a:r>
          </a:p>
        </p:txBody>
      </p:sp>
      <p:sp>
        <p:nvSpPr>
          <p:cNvPr id="5" name="Espace réservé du contenu 4">
            <a:extLst>
              <a:ext uri="{FF2B5EF4-FFF2-40B4-BE49-F238E27FC236}">
                <a16:creationId xmlns:a16="http://schemas.microsoft.com/office/drawing/2014/main" id="{3A1824E2-302F-089F-45E4-3E10352399B8}"/>
              </a:ext>
            </a:extLst>
          </p:cNvPr>
          <p:cNvSpPr>
            <a:spLocks noGrp="1"/>
          </p:cNvSpPr>
          <p:nvPr>
            <p:ph idx="11"/>
          </p:nvPr>
        </p:nvSpPr>
        <p:spPr/>
        <p:txBody>
          <a:bodyPr>
            <a:normAutofit fontScale="92500"/>
          </a:bodyPr>
          <a:lstStyle/>
          <a:p>
            <a:r>
              <a:rPr lang="fr-FR" dirty="0"/>
              <a:t>(Voir la page 1)</a:t>
            </a:r>
          </a:p>
        </p:txBody>
      </p:sp>
      <p:pic>
        <p:nvPicPr>
          <p:cNvPr id="9" name="Espace réservé du contenu 8">
            <a:extLst>
              <a:ext uri="{FF2B5EF4-FFF2-40B4-BE49-F238E27FC236}">
                <a16:creationId xmlns:a16="http://schemas.microsoft.com/office/drawing/2014/main" id="{00E942B8-3EB8-8F2D-4AFF-0A01550B9044}"/>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6529375" y="2127807"/>
            <a:ext cx="4711714" cy="2650019"/>
          </a:xfrm>
        </p:spPr>
      </p:pic>
      <p:sp>
        <p:nvSpPr>
          <p:cNvPr id="3" name="Espace réservé du numéro de diapositive 2"/>
          <p:cNvSpPr>
            <a:spLocks noGrp="1"/>
          </p:cNvSpPr>
          <p:nvPr>
            <p:ph type="sldNum" sz="quarter" idx="14"/>
          </p:nvPr>
        </p:nvSpPr>
        <p:spPr/>
        <p:txBody>
          <a:bodyPr/>
          <a:lstStyle/>
          <a:p>
            <a:fld id="{CEB3DBC7-5727-4644-8450-8B02E3206B10}" type="slidenum">
              <a:rPr lang="fr-CA" smtClean="0"/>
              <a:t>10</a:t>
            </a:fld>
            <a:endParaRPr lang="fr-CA"/>
          </a:p>
        </p:txBody>
      </p:sp>
      <p:sp>
        <p:nvSpPr>
          <p:cNvPr id="6" name="Rectangle 5"/>
          <p:cNvSpPr/>
          <p:nvPr/>
        </p:nvSpPr>
        <p:spPr>
          <a:xfrm>
            <a:off x="10090150" y="5962287"/>
            <a:ext cx="1263650" cy="285750"/>
          </a:xfrm>
          <a:prstGeom prst="rect">
            <a:avLst/>
          </a:prstGeom>
          <a:solidFill>
            <a:srgbClr val="D1D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ZoneTexte 7">
            <a:hlinkClick r:id="rId3"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5112714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A08375-7767-0893-2C9A-7CED02EB9FBF}"/>
              </a:ext>
            </a:extLst>
          </p:cNvPr>
          <p:cNvSpPr>
            <a:spLocks noGrp="1"/>
          </p:cNvSpPr>
          <p:nvPr>
            <p:ph type="title"/>
          </p:nvPr>
        </p:nvSpPr>
        <p:spPr/>
        <p:txBody>
          <a:bodyPr/>
          <a:lstStyle/>
          <a:p>
            <a:r>
              <a:rPr lang="fr-CA" dirty="0"/>
              <a:t>Quel est le lien entre le respect de l’écologie et la lutte contre les changements climatiques?</a:t>
            </a:r>
            <a:endParaRPr lang="fr-FR" dirty="0"/>
          </a:p>
        </p:txBody>
      </p:sp>
      <p:sp>
        <p:nvSpPr>
          <p:cNvPr id="4" name="Espace réservé du contenu 3">
            <a:extLst>
              <a:ext uri="{FF2B5EF4-FFF2-40B4-BE49-F238E27FC236}">
                <a16:creationId xmlns:a16="http://schemas.microsoft.com/office/drawing/2014/main" id="{0CE52501-9797-21BA-678B-8FA95E9FE886}"/>
              </a:ext>
            </a:extLst>
          </p:cNvPr>
          <p:cNvSpPr>
            <a:spLocks noGrp="1"/>
          </p:cNvSpPr>
          <p:nvPr>
            <p:ph idx="10"/>
          </p:nvPr>
        </p:nvSpPr>
        <p:spPr>
          <a:xfrm>
            <a:off x="1599934" y="2053598"/>
            <a:ext cx="5381891" cy="4643764"/>
          </a:xfrm>
        </p:spPr>
        <p:txBody>
          <a:bodyPr>
            <a:noAutofit/>
          </a:bodyPr>
          <a:lstStyle/>
          <a:p>
            <a:r>
              <a:rPr lang="fr-CA" sz="1300" dirty="0"/>
              <a:t>Respecter l’environnement est essentiel pour préserver la biodiversité et </a:t>
            </a:r>
            <a:br>
              <a:rPr lang="fr-CA" sz="1300" dirty="0"/>
            </a:br>
            <a:r>
              <a:rPr lang="fr-CA" sz="1300" dirty="0"/>
              <a:t>les ressources naturelles, et pour réduire les impacts des changements climatiques. </a:t>
            </a:r>
          </a:p>
          <a:p>
            <a:r>
              <a:rPr lang="fr-CA" sz="1300" dirty="0"/>
              <a:t>Plusieurs actions peuvent être mises en place : </a:t>
            </a:r>
          </a:p>
          <a:p>
            <a:pPr marL="285750" lvl="0" indent="-285750">
              <a:buFont typeface="Arial" panose="020B0604020202020204" pitchFamily="34" charset="0"/>
              <a:buChar char="•"/>
            </a:pPr>
            <a:r>
              <a:rPr lang="fr-CA" sz="1300" dirty="0"/>
              <a:t>Protéger les forêts et les océans, qui absorbent le CO₂, ce qui réduit </a:t>
            </a:r>
            <a:br>
              <a:rPr lang="fr-CA" sz="1300" dirty="0"/>
            </a:br>
            <a:r>
              <a:rPr lang="fr-CA" sz="1300" dirty="0"/>
              <a:t>les émissions de gaz à effet de serre.</a:t>
            </a:r>
          </a:p>
          <a:p>
            <a:pPr marL="285750" lvl="0" indent="-285750">
              <a:buFont typeface="Arial" panose="020B0604020202020204" pitchFamily="34" charset="0"/>
              <a:buChar char="•"/>
            </a:pPr>
            <a:r>
              <a:rPr lang="fr-CA" sz="1300" dirty="0"/>
              <a:t>Adopter les énergies renouvelables, telles que les énergies solaire, éolienne et hydroélectrique.</a:t>
            </a:r>
          </a:p>
          <a:p>
            <a:pPr marL="285750" lvl="0" indent="-285750">
              <a:buFont typeface="Arial" panose="020B0604020202020204" pitchFamily="34" charset="0"/>
              <a:buChar char="•"/>
            </a:pPr>
            <a:r>
              <a:rPr lang="fr-CA" sz="1300" dirty="0"/>
              <a:t>Réduire la quantité de déchets et recycler les matériaux pour limiter </a:t>
            </a:r>
            <a:br>
              <a:rPr lang="fr-CA" sz="1300" dirty="0"/>
            </a:br>
            <a:r>
              <a:rPr lang="fr-CA" sz="1300" dirty="0"/>
              <a:t>la pollution et les émissions de gaz à effet de serre.</a:t>
            </a:r>
          </a:p>
          <a:p>
            <a:r>
              <a:rPr lang="fr-CA" sz="1300" dirty="0"/>
              <a:t>L’écologie, c’est aussi repenser notre mode de vie :</a:t>
            </a:r>
          </a:p>
          <a:p>
            <a:pPr marL="285750" lvl="0" indent="-285750">
              <a:buFont typeface="Arial" panose="020B0604020202020204" pitchFamily="34" charset="0"/>
              <a:buChar char="•"/>
            </a:pPr>
            <a:r>
              <a:rPr lang="fr-CA" sz="1300" dirty="0"/>
              <a:t>Acheter des produits locaux pour réduire les émissions liées au transport.</a:t>
            </a:r>
          </a:p>
          <a:p>
            <a:pPr marL="285750" lvl="0" indent="-285750">
              <a:buFont typeface="Arial" panose="020B0604020202020204" pitchFamily="34" charset="0"/>
              <a:buChar char="•"/>
            </a:pPr>
            <a:r>
              <a:rPr lang="fr-CA" sz="1300" dirty="0"/>
              <a:t>Privilégier des produits durables pour limiter la surexploitation des ressources naturelles.</a:t>
            </a:r>
          </a:p>
          <a:p>
            <a:pPr marL="285750" lvl="0" indent="-285750">
              <a:buFont typeface="Arial" panose="020B0604020202020204" pitchFamily="34" charset="0"/>
              <a:buChar char="•"/>
            </a:pPr>
            <a:r>
              <a:rPr lang="fr-CA" sz="1300" dirty="0"/>
              <a:t>Réduire l’utilisation du plastique, qui pollue les sols et les océans.</a:t>
            </a:r>
          </a:p>
          <a:p>
            <a:r>
              <a:rPr lang="fr-CA" sz="1300" dirty="0"/>
              <a:t>En tant qu’élèves, apprendre à être respectueux de l’environnement est déjà un geste important dans la lutte contre les changements climatiques. C’est la voie à prendre pour créer un monde plus sain pour les générations futures. </a:t>
            </a:r>
          </a:p>
        </p:txBody>
      </p:sp>
      <p:sp>
        <p:nvSpPr>
          <p:cNvPr id="5" name="Espace réservé du contenu 4">
            <a:extLst>
              <a:ext uri="{FF2B5EF4-FFF2-40B4-BE49-F238E27FC236}">
                <a16:creationId xmlns:a16="http://schemas.microsoft.com/office/drawing/2014/main" id="{642E6578-9474-2827-394D-91F58FEF328E}"/>
              </a:ext>
            </a:extLst>
          </p:cNvPr>
          <p:cNvSpPr>
            <a:spLocks noGrp="1"/>
          </p:cNvSpPr>
          <p:nvPr>
            <p:ph idx="11"/>
          </p:nvPr>
        </p:nvSpPr>
        <p:spPr/>
        <p:txBody>
          <a:bodyPr>
            <a:normAutofit fontScale="92500"/>
          </a:bodyPr>
          <a:lstStyle/>
          <a:p>
            <a:r>
              <a:rPr lang="fr-FR" dirty="0"/>
              <a:t>(Voir page 1)</a:t>
            </a:r>
          </a:p>
        </p:txBody>
      </p:sp>
      <p:pic>
        <p:nvPicPr>
          <p:cNvPr id="9" name="Espace réservé du contenu 8">
            <a:extLst>
              <a:ext uri="{FF2B5EF4-FFF2-40B4-BE49-F238E27FC236}">
                <a16:creationId xmlns:a16="http://schemas.microsoft.com/office/drawing/2014/main" id="{547F3386-7682-2A12-C67D-F21394F81D19}"/>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6876979" y="2135758"/>
            <a:ext cx="4316484" cy="2423152"/>
          </a:xfrm>
        </p:spPr>
      </p:pic>
      <p:sp>
        <p:nvSpPr>
          <p:cNvPr id="3" name="Espace réservé du numéro de diapositive 2"/>
          <p:cNvSpPr>
            <a:spLocks noGrp="1"/>
          </p:cNvSpPr>
          <p:nvPr>
            <p:ph type="sldNum" sz="quarter" idx="14"/>
          </p:nvPr>
        </p:nvSpPr>
        <p:spPr/>
        <p:txBody>
          <a:bodyPr/>
          <a:lstStyle/>
          <a:p>
            <a:fld id="{1E8E8B7F-9C80-4A38-AD4B-25EDB5327BE9}" type="slidenum">
              <a:rPr lang="fr-CA" smtClean="0"/>
              <a:t>100</a:t>
            </a:fld>
            <a:endParaRPr lang="fr-CA"/>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Rectangle 7">
            <a:hlinkClick r:id="rId4"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Rectangle 9"/>
          <p:cNvSpPr/>
          <p:nvPr/>
        </p:nvSpPr>
        <p:spPr>
          <a:xfrm>
            <a:off x="10090150" y="5962287"/>
            <a:ext cx="1263650" cy="285750"/>
          </a:xfrm>
          <a:prstGeom prst="rect">
            <a:avLst/>
          </a:prstGeom>
          <a:solidFill>
            <a:srgbClr val="E9D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1" name="ZoneTexte 10">
            <a:hlinkClick r:id="rId5"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9382146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93221C3C-289E-F4DC-FBCD-814437B6604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101</a:t>
            </a:fld>
            <a:endParaRPr lang="fr-CA" dirty="0"/>
          </a:p>
        </p:txBody>
      </p:sp>
      <p:pic>
        <p:nvPicPr>
          <p:cNvPr id="3" name="Image 2">
            <a:extLst>
              <a:ext uri="{FF2B5EF4-FFF2-40B4-BE49-F238E27FC236}">
                <a16:creationId xmlns:a16="http://schemas.microsoft.com/office/drawing/2014/main" id="{83E7C9C4-EA9C-9C8C-549D-58C2D4DF75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10744" y="5705941"/>
            <a:ext cx="1378388" cy="786934"/>
          </a:xfrm>
          <a:prstGeom prst="rect">
            <a:avLst/>
          </a:prstGeom>
        </p:spPr>
      </p:pic>
      <p:sp>
        <p:nvSpPr>
          <p:cNvPr id="4" name="ZoneTexte 3">
            <a:extLst>
              <a:ext uri="{FF2B5EF4-FFF2-40B4-BE49-F238E27FC236}">
                <a16:creationId xmlns:a16="http://schemas.microsoft.com/office/drawing/2014/main" id="{9B46F14C-2713-AFF6-138B-B91C1CDEC158}"/>
              </a:ext>
            </a:extLst>
          </p:cNvPr>
          <p:cNvSpPr txBox="1"/>
          <p:nvPr/>
        </p:nvSpPr>
        <p:spPr>
          <a:xfrm>
            <a:off x="2228193" y="5234152"/>
            <a:ext cx="1566041" cy="600164"/>
          </a:xfrm>
          <a:prstGeom prst="rect">
            <a:avLst/>
          </a:prstGeom>
          <a:noFill/>
        </p:spPr>
        <p:txBody>
          <a:bodyPr wrap="square" rtlCol="0">
            <a:spAutoFit/>
          </a:bodyPr>
          <a:lstStyle/>
          <a:p>
            <a:pPr algn="ctr"/>
            <a:r>
              <a:rPr lang="fr-CA" sz="1100" dirty="0">
                <a:latin typeface="Calibri" panose="020F0502020204030204" pitchFamily="34" charset="0"/>
                <a:cs typeface="Calibri" panose="020F0502020204030204" pitchFamily="34" charset="0"/>
              </a:rPr>
              <a:t>Le contenu a été créé</a:t>
            </a:r>
          </a:p>
          <a:p>
            <a:pPr algn="ctr"/>
            <a:r>
              <a:rPr lang="fr-CA" sz="1100" dirty="0">
                <a:latin typeface="Calibri" panose="020F0502020204030204" pitchFamily="34" charset="0"/>
                <a:cs typeface="Calibri" panose="020F0502020204030204" pitchFamily="34" charset="0"/>
              </a:rPr>
              <a:t>par Patrick Touchette</a:t>
            </a:r>
          </a:p>
          <a:p>
            <a:pPr algn="ctr"/>
            <a:endParaRPr lang="fr-FR" sz="11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53373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B506C-7289-49C4-DE76-4E97B5CE6750}"/>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37BC3D80-3B28-78AE-8108-31059EE4991B}"/>
              </a:ext>
            </a:extLst>
          </p:cNvPr>
          <p:cNvSpPr txBox="1"/>
          <p:nvPr/>
        </p:nvSpPr>
        <p:spPr>
          <a:xfrm>
            <a:off x="1332648" y="2929541"/>
            <a:ext cx="5556738" cy="707886"/>
          </a:xfrm>
          <a:prstGeom prst="rect">
            <a:avLst/>
          </a:prstGeom>
          <a:noFill/>
        </p:spPr>
        <p:txBody>
          <a:bodyPr wrap="square" rtlCol="0">
            <a:spAutoFit/>
          </a:bodyPr>
          <a:lstStyle/>
          <a:p>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a:t>
            </a:r>
            <a:r>
              <a:rPr lang="fr-CA" sz="2000" b="1" dirty="0">
                <a:effectLst/>
                <a:latin typeface="Calibri" panose="020F0502020204030204" pitchFamily="34" charset="0"/>
                <a:ea typeface="Aptos" panose="020B0004020202020204" pitchFamily="34" charset="0"/>
                <a:cs typeface="Calibri" panose="020F0502020204030204" pitchFamily="34" charset="0"/>
              </a:rPr>
              <a:t>une initiative inspirante </a:t>
            </a:r>
            <a:br>
              <a:rPr lang="fr-CA" sz="2000" b="1" dirty="0">
                <a:effectLst/>
                <a:latin typeface="Calibri" panose="020F0502020204030204" pitchFamily="34" charset="0"/>
                <a:ea typeface="Aptos" panose="020B0004020202020204" pitchFamily="34" charset="0"/>
                <a:cs typeface="Calibri" panose="020F0502020204030204" pitchFamily="34" charset="0"/>
              </a:rPr>
            </a:br>
            <a:r>
              <a:rPr lang="fr-CA" sz="2000" b="1" dirty="0">
                <a:effectLst/>
                <a:latin typeface="Calibri" panose="020F0502020204030204" pitchFamily="34" charset="0"/>
                <a:ea typeface="Aptos" panose="020B0004020202020204" pitchFamily="34" charset="0"/>
                <a:cs typeface="Calibri" panose="020F0502020204030204" pitchFamily="34" charset="0"/>
              </a:rPr>
              <a:t>ou 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29" name="Groupe 28">
            <a:extLst>
              <a:ext uri="{FF2B5EF4-FFF2-40B4-BE49-F238E27FC236}">
                <a16:creationId xmlns:a16="http://schemas.microsoft.com/office/drawing/2014/main" id="{3BC10896-9CD5-D600-AA87-5FDBC15E8B4F}"/>
              </a:ext>
            </a:extLst>
          </p:cNvPr>
          <p:cNvGrpSpPr/>
          <p:nvPr/>
        </p:nvGrpSpPr>
        <p:grpSpPr>
          <a:xfrm>
            <a:off x="7632328" y="1490645"/>
            <a:ext cx="1884652" cy="663433"/>
            <a:chOff x="2222695" y="3481324"/>
            <a:chExt cx="3663103" cy="663433"/>
          </a:xfrm>
        </p:grpSpPr>
        <p:sp>
          <p:nvSpPr>
            <p:cNvPr id="10" name="Rectangle : coins arrondis 9">
              <a:extLst>
                <a:ext uri="{FF2B5EF4-FFF2-40B4-BE49-F238E27FC236}">
                  <a16:creationId xmlns:a16="http://schemas.microsoft.com/office/drawing/2014/main" id="{3D3125E2-0386-3330-D44B-4CD654A1CA89}"/>
                </a:ext>
              </a:extLst>
            </p:cNvPr>
            <p:cNvSpPr/>
            <p:nvPr/>
          </p:nvSpPr>
          <p:spPr>
            <a:xfrm>
              <a:off x="2222695" y="3504352"/>
              <a:ext cx="3663103"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33076A91-5B56-F029-14CA-A986A711EEBF}"/>
                </a:ext>
              </a:extLst>
            </p:cNvPr>
            <p:cNvSpPr txBox="1">
              <a:spLocks/>
            </p:cNvSpPr>
            <p:nvPr/>
          </p:nvSpPr>
          <p:spPr>
            <a:xfrm>
              <a:off x="2222695" y="3481324"/>
              <a:ext cx="3663102" cy="400110"/>
            </a:xfrm>
            <a:prstGeom prst="rect">
              <a:avLst/>
            </a:prstGeom>
            <a:noFill/>
          </p:spPr>
          <p:txBody>
            <a:bodyPr wrap="square" rtlCol="0">
              <a:spAutoFit/>
            </a:bodyPr>
            <a:lstStyle/>
            <a:p>
              <a:pPr algn="ctr"/>
              <a:r>
                <a:rPr lang="fr-CA" sz="2000" b="1" dirty="0">
                  <a:latin typeface="Calibri" panose="020F0502020204030204" pitchFamily="34" charset="0"/>
                  <a:ea typeface="Aptos" panose="020B0004020202020204" pitchFamily="34" charset="0"/>
                  <a:cs typeface="Calibri" panose="020F0502020204030204" pitchFamily="34" charset="0"/>
                </a:rPr>
                <a:t>La Croix-Rouge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ZoneTexte 17">
              <a:extLst>
                <a:ext uri="{FF2B5EF4-FFF2-40B4-BE49-F238E27FC236}">
                  <a16:creationId xmlns:a16="http://schemas.microsoft.com/office/drawing/2014/main" id="{279B2F7F-AE45-32DE-0DBA-E3FE23537933}"/>
                </a:ext>
              </a:extLst>
            </p:cNvPr>
            <p:cNvSpPr txBox="1"/>
            <p:nvPr/>
          </p:nvSpPr>
          <p:spPr>
            <a:xfrm>
              <a:off x="2228971" y="3898536"/>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12)</a:t>
              </a:r>
            </a:p>
          </p:txBody>
        </p:sp>
      </p:grpSp>
      <p:grpSp>
        <p:nvGrpSpPr>
          <p:cNvPr id="31" name="Groupe 30">
            <a:extLst>
              <a:ext uri="{FF2B5EF4-FFF2-40B4-BE49-F238E27FC236}">
                <a16:creationId xmlns:a16="http://schemas.microsoft.com/office/drawing/2014/main" id="{2153F255-EF6C-2E66-5A88-5693ACB396E4}"/>
              </a:ext>
            </a:extLst>
          </p:cNvPr>
          <p:cNvGrpSpPr/>
          <p:nvPr/>
        </p:nvGrpSpPr>
        <p:grpSpPr>
          <a:xfrm>
            <a:off x="7183148" y="2282865"/>
            <a:ext cx="2783010" cy="707886"/>
            <a:chOff x="6411310" y="3470794"/>
            <a:chExt cx="2249216" cy="707886"/>
          </a:xfrm>
        </p:grpSpPr>
        <p:grpSp>
          <p:nvGrpSpPr>
            <p:cNvPr id="15" name="Groupe 14">
              <a:extLst>
                <a:ext uri="{FF2B5EF4-FFF2-40B4-BE49-F238E27FC236}">
                  <a16:creationId xmlns:a16="http://schemas.microsoft.com/office/drawing/2014/main" id="{D6EA2263-2A7D-12FE-DB43-96BBE173ECB7}"/>
                </a:ext>
              </a:extLst>
            </p:cNvPr>
            <p:cNvGrpSpPr/>
            <p:nvPr/>
          </p:nvGrpSpPr>
          <p:grpSpPr>
            <a:xfrm>
              <a:off x="6411312" y="3470794"/>
              <a:ext cx="2249214" cy="707886"/>
              <a:chOff x="2511973" y="3855270"/>
              <a:chExt cx="2249214" cy="707886"/>
            </a:xfrm>
          </p:grpSpPr>
          <p:sp>
            <p:nvSpPr>
              <p:cNvPr id="16" name="Rectangle : coins arrondis 15">
                <a:extLst>
                  <a:ext uri="{FF2B5EF4-FFF2-40B4-BE49-F238E27FC236}">
                    <a16:creationId xmlns:a16="http://schemas.microsoft.com/office/drawing/2014/main" id="{B8968F2C-C4C6-A3E3-5079-68BEB3820C0F}"/>
                  </a:ext>
                </a:extLst>
              </p:cNvPr>
              <p:cNvSpPr/>
              <p:nvPr/>
            </p:nvSpPr>
            <p:spPr>
              <a:xfrm>
                <a:off x="2511973" y="3888828"/>
                <a:ext cx="224921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hlinkClick r:id="rId3" action="ppaction://hlinksldjump"/>
                <a:extLst>
                  <a:ext uri="{FF2B5EF4-FFF2-40B4-BE49-F238E27FC236}">
                    <a16:creationId xmlns:a16="http://schemas.microsoft.com/office/drawing/2014/main" id="{6E925482-8EC9-9C60-A499-06B1DF39DA92}"/>
                  </a:ext>
                </a:extLst>
              </p:cNvPr>
              <p:cNvSpPr txBox="1"/>
              <p:nvPr/>
            </p:nvSpPr>
            <p:spPr>
              <a:xfrm>
                <a:off x="2511973" y="3855270"/>
                <a:ext cx="2249214" cy="707886"/>
              </a:xfrm>
              <a:prstGeom prst="rect">
                <a:avLst/>
              </a:prstGeom>
              <a:noFill/>
            </p:spPr>
            <p:txBody>
              <a:bodyPr wrap="square" rtlCol="0">
                <a:spAutoFit/>
              </a:bodyPr>
              <a:lstStyle/>
              <a:p>
                <a:pPr algn="ctr"/>
                <a:r>
                  <a:rPr lang="fr-CA" sz="2000" b="1" dirty="0">
                    <a:latin typeface="Calibri" panose="020F0502020204030204" pitchFamily="34" charset="0"/>
                    <a:ea typeface="Aptos" panose="020B0004020202020204" pitchFamily="34" charset="0"/>
                    <a:cs typeface="Calibri" panose="020F0502020204030204" pitchFamily="34" charset="0"/>
                  </a:rPr>
                  <a:t>Les Jeux paralympiques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0" name="ZoneTexte 19">
              <a:extLst>
                <a:ext uri="{FF2B5EF4-FFF2-40B4-BE49-F238E27FC236}">
                  <a16:creationId xmlns:a16="http://schemas.microsoft.com/office/drawing/2014/main" id="{C6D3BDF8-DAA2-2BC9-A3C5-813B47BF8269}"/>
                </a:ext>
              </a:extLst>
            </p:cNvPr>
            <p:cNvSpPr txBox="1"/>
            <p:nvPr/>
          </p:nvSpPr>
          <p:spPr>
            <a:xfrm>
              <a:off x="6411310" y="3872702"/>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13)</a:t>
              </a:r>
            </a:p>
          </p:txBody>
        </p:sp>
      </p:grpSp>
      <p:grpSp>
        <p:nvGrpSpPr>
          <p:cNvPr id="32" name="Groupe 31">
            <a:extLst>
              <a:ext uri="{FF2B5EF4-FFF2-40B4-BE49-F238E27FC236}">
                <a16:creationId xmlns:a16="http://schemas.microsoft.com/office/drawing/2014/main" id="{33A1DC25-C311-909F-0D69-C7F88167B393}"/>
              </a:ext>
            </a:extLst>
          </p:cNvPr>
          <p:cNvGrpSpPr/>
          <p:nvPr/>
        </p:nvGrpSpPr>
        <p:grpSpPr>
          <a:xfrm>
            <a:off x="4652211" y="3931533"/>
            <a:ext cx="7844868" cy="627434"/>
            <a:chOff x="6411308" y="4442575"/>
            <a:chExt cx="2555267" cy="627434"/>
          </a:xfrm>
        </p:grpSpPr>
        <p:sp>
          <p:nvSpPr>
            <p:cNvPr id="22" name="Rectangle : coins arrondis 21">
              <a:extLst>
                <a:ext uri="{FF2B5EF4-FFF2-40B4-BE49-F238E27FC236}">
                  <a16:creationId xmlns:a16="http://schemas.microsoft.com/office/drawing/2014/main" id="{694168D0-9FC8-334F-E680-97D22A4A693C}"/>
                </a:ext>
              </a:extLst>
            </p:cNvPr>
            <p:cNvSpPr/>
            <p:nvPr/>
          </p:nvSpPr>
          <p:spPr>
            <a:xfrm>
              <a:off x="6754968" y="4455438"/>
              <a:ext cx="1867951"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a:hlinkClick r:id="rId4" action="ppaction://hlinksldjump"/>
              <a:extLst>
                <a:ext uri="{FF2B5EF4-FFF2-40B4-BE49-F238E27FC236}">
                  <a16:creationId xmlns:a16="http://schemas.microsoft.com/office/drawing/2014/main" id="{5CA6FF6D-3F04-11F3-8942-641E1DAF5F59}"/>
                </a:ext>
              </a:extLst>
            </p:cNvPr>
            <p:cNvSpPr txBox="1"/>
            <p:nvPr/>
          </p:nvSpPr>
          <p:spPr>
            <a:xfrm>
              <a:off x="6754968" y="4442575"/>
              <a:ext cx="1867953"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Le Fonds des Nations Unies pour l’enfance (UNICEF)</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4" name="ZoneTexte 23">
              <a:extLst>
                <a:ext uri="{FF2B5EF4-FFF2-40B4-BE49-F238E27FC236}">
                  <a16:creationId xmlns:a16="http://schemas.microsoft.com/office/drawing/2014/main" id="{2AAA3B0D-2013-F25E-7403-45BD210D38A1}"/>
                </a:ext>
              </a:extLst>
            </p:cNvPr>
            <p:cNvSpPr txBox="1"/>
            <p:nvPr/>
          </p:nvSpPr>
          <p:spPr>
            <a:xfrm>
              <a:off x="6411308" y="4823788"/>
              <a:ext cx="2555267"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15)</a:t>
              </a:r>
            </a:p>
          </p:txBody>
        </p:sp>
      </p:grpSp>
      <p:sp>
        <p:nvSpPr>
          <p:cNvPr id="3" name="ZoneTexte 2">
            <a:extLst>
              <a:ext uri="{FF2B5EF4-FFF2-40B4-BE49-F238E27FC236}">
                <a16:creationId xmlns:a16="http://schemas.microsoft.com/office/drawing/2014/main" id="{FF2AA314-42A0-05B9-269C-D780DAA2ACF3}"/>
              </a:ext>
            </a:extLst>
          </p:cNvPr>
          <p:cNvSpPr txBox="1"/>
          <p:nvPr/>
        </p:nvSpPr>
        <p:spPr>
          <a:xfrm>
            <a:off x="1332648" y="2171600"/>
            <a:ext cx="3656825" cy="646331"/>
          </a:xfrm>
          <a:prstGeom prst="rect">
            <a:avLst/>
          </a:prstGeom>
          <a:noFill/>
        </p:spPr>
        <p:txBody>
          <a:bodyPr wrap="square" rtlCol="0">
            <a:spAutoFit/>
          </a:bodyPr>
          <a:lstStyle/>
          <a:p>
            <a:r>
              <a:rPr lang="fr-CA" sz="3600" b="1" kern="1400" spc="-50" dirty="0">
                <a:solidFill>
                  <a:srgbClr val="F18C55"/>
                </a:solidFill>
                <a:latin typeface="Calibri" panose="020F0502020204030204" pitchFamily="34" charset="0"/>
                <a:ea typeface="Times New Roman" panose="02020603050405020304" pitchFamily="18" charset="0"/>
                <a:cs typeface="Calibri" panose="020F0502020204030204" pitchFamily="34" charset="0"/>
              </a:rPr>
              <a:t>La solidarité</a:t>
            </a:r>
            <a:endParaRPr lang="fr-CA" sz="3600" kern="1400" spc="-50" dirty="0">
              <a:solidFill>
                <a:srgbClr val="F18C55"/>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3" name="Groupe 32">
            <a:extLst>
              <a:ext uri="{FF2B5EF4-FFF2-40B4-BE49-F238E27FC236}">
                <a16:creationId xmlns:a16="http://schemas.microsoft.com/office/drawing/2014/main" id="{2A6CD822-23B6-B290-D489-A493294220CC}"/>
              </a:ext>
            </a:extLst>
          </p:cNvPr>
          <p:cNvGrpSpPr/>
          <p:nvPr/>
        </p:nvGrpSpPr>
        <p:grpSpPr>
          <a:xfrm>
            <a:off x="6320877" y="4744140"/>
            <a:ext cx="4507544" cy="623215"/>
            <a:chOff x="4971391" y="5442390"/>
            <a:chExt cx="2249216" cy="623215"/>
          </a:xfrm>
        </p:grpSpPr>
        <p:grpSp>
          <p:nvGrpSpPr>
            <p:cNvPr id="4" name="Groupe 3">
              <a:extLst>
                <a:ext uri="{FF2B5EF4-FFF2-40B4-BE49-F238E27FC236}">
                  <a16:creationId xmlns:a16="http://schemas.microsoft.com/office/drawing/2014/main" id="{7CEC5B78-4323-7DAC-D26E-FE8B68C20665}"/>
                </a:ext>
              </a:extLst>
            </p:cNvPr>
            <p:cNvGrpSpPr/>
            <p:nvPr/>
          </p:nvGrpSpPr>
          <p:grpSpPr>
            <a:xfrm>
              <a:off x="4971392" y="5442390"/>
              <a:ext cx="2249215" cy="400110"/>
              <a:chOff x="2511972" y="3875965"/>
              <a:chExt cx="2249215" cy="400110"/>
            </a:xfrm>
          </p:grpSpPr>
          <p:sp>
            <p:nvSpPr>
              <p:cNvPr id="5" name="Rectangle : coins arrondis 4">
                <a:extLst>
                  <a:ext uri="{FF2B5EF4-FFF2-40B4-BE49-F238E27FC236}">
                    <a16:creationId xmlns:a16="http://schemas.microsoft.com/office/drawing/2014/main" id="{E35B52BC-9071-A446-74EC-2F62FAD86748}"/>
                  </a:ext>
                </a:extLst>
              </p:cNvPr>
              <p:cNvSpPr/>
              <p:nvPr/>
            </p:nvSpPr>
            <p:spPr>
              <a:xfrm>
                <a:off x="2511973" y="3888828"/>
                <a:ext cx="224921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hlinkClick r:id="rId5" action="ppaction://hlinksldjump"/>
                <a:extLst>
                  <a:ext uri="{FF2B5EF4-FFF2-40B4-BE49-F238E27FC236}">
                    <a16:creationId xmlns:a16="http://schemas.microsoft.com/office/drawing/2014/main" id="{E9947CD0-6748-41D6-7885-8855406D4464}"/>
                  </a:ext>
                </a:extLst>
              </p:cNvPr>
              <p:cNvSpPr txBox="1"/>
              <p:nvPr/>
            </p:nvSpPr>
            <p:spPr>
              <a:xfrm>
                <a:off x="2511972" y="3875965"/>
                <a:ext cx="2249214" cy="400110"/>
              </a:xfrm>
              <a:prstGeom prst="rect">
                <a:avLst/>
              </a:prstGeom>
              <a:noFill/>
            </p:spPr>
            <p:txBody>
              <a:bodyPr wrap="square" rtlCol="0">
                <a:spAutoFit/>
              </a:bodyPr>
              <a:lstStyle/>
              <a:p>
                <a:pPr algn="ctr"/>
                <a:r>
                  <a:rPr lang="fr-CA" sz="2000" b="1" dirty="0">
                    <a:latin typeface="Calibri" panose="020F0502020204030204" pitchFamily="34" charset="0"/>
                    <a:ea typeface="Aptos" panose="020B0004020202020204" pitchFamily="34" charset="0"/>
                    <a:cs typeface="Calibri" panose="020F0502020204030204" pitchFamily="34" charset="0"/>
                  </a:rPr>
                  <a:t>Les groupes d’entraide communautaires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5" name="ZoneTexte 24">
              <a:extLst>
                <a:ext uri="{FF2B5EF4-FFF2-40B4-BE49-F238E27FC236}">
                  <a16:creationId xmlns:a16="http://schemas.microsoft.com/office/drawing/2014/main" id="{214EB6A2-E659-F27C-9DA3-1EB356E1BD95}"/>
                </a:ext>
              </a:extLst>
            </p:cNvPr>
            <p:cNvSpPr txBox="1"/>
            <p:nvPr/>
          </p:nvSpPr>
          <p:spPr>
            <a:xfrm>
              <a:off x="4971391" y="5819384"/>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16)</a:t>
              </a:r>
            </a:p>
          </p:txBody>
        </p:sp>
      </p:grpSp>
      <p:grpSp>
        <p:nvGrpSpPr>
          <p:cNvPr id="30" name="Groupe 29">
            <a:extLst>
              <a:ext uri="{FF2B5EF4-FFF2-40B4-BE49-F238E27FC236}">
                <a16:creationId xmlns:a16="http://schemas.microsoft.com/office/drawing/2014/main" id="{569C1469-05C4-5534-907A-9866CADE1BE1}"/>
              </a:ext>
            </a:extLst>
          </p:cNvPr>
          <p:cNvGrpSpPr/>
          <p:nvPr/>
        </p:nvGrpSpPr>
        <p:grpSpPr>
          <a:xfrm>
            <a:off x="6569536" y="3107854"/>
            <a:ext cx="4010232" cy="655104"/>
            <a:chOff x="2222693" y="4437835"/>
            <a:chExt cx="4188612" cy="655104"/>
          </a:xfrm>
        </p:grpSpPr>
        <p:sp>
          <p:nvSpPr>
            <p:cNvPr id="26" name="Rectangle : coins arrondis 25">
              <a:extLst>
                <a:ext uri="{FF2B5EF4-FFF2-40B4-BE49-F238E27FC236}">
                  <a16:creationId xmlns:a16="http://schemas.microsoft.com/office/drawing/2014/main" id="{AE8923ED-886F-AE0C-548B-09B08A5F5666}"/>
                </a:ext>
              </a:extLst>
            </p:cNvPr>
            <p:cNvSpPr/>
            <p:nvPr/>
          </p:nvSpPr>
          <p:spPr>
            <a:xfrm>
              <a:off x="2222694" y="4452534"/>
              <a:ext cx="4188611"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hlinkClick r:id="rId6" action="ppaction://hlinksldjump"/>
              <a:extLst>
                <a:ext uri="{FF2B5EF4-FFF2-40B4-BE49-F238E27FC236}">
                  <a16:creationId xmlns:a16="http://schemas.microsoft.com/office/drawing/2014/main" id="{45E549C5-163F-2424-D856-C093167F1787}"/>
                </a:ext>
              </a:extLst>
            </p:cNvPr>
            <p:cNvSpPr txBox="1">
              <a:spLocks/>
            </p:cNvSpPr>
            <p:nvPr/>
          </p:nvSpPr>
          <p:spPr>
            <a:xfrm>
              <a:off x="2222693" y="4437835"/>
              <a:ext cx="4188611"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Le Téléthon pour les maladies rares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8" name="ZoneTexte 27">
              <a:extLst>
                <a:ext uri="{FF2B5EF4-FFF2-40B4-BE49-F238E27FC236}">
                  <a16:creationId xmlns:a16="http://schemas.microsoft.com/office/drawing/2014/main" id="{DD7B614D-007D-FE56-F389-052C8B064319}"/>
                </a:ext>
              </a:extLst>
            </p:cNvPr>
            <p:cNvSpPr txBox="1"/>
            <p:nvPr/>
          </p:nvSpPr>
          <p:spPr>
            <a:xfrm>
              <a:off x="2228971" y="4846718"/>
              <a:ext cx="4182333"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14)</a:t>
              </a:r>
            </a:p>
          </p:txBody>
        </p:sp>
      </p:grpSp>
      <p:sp>
        <p:nvSpPr>
          <p:cNvPr id="2" name="Espace réservé du numéro de diapositive 1"/>
          <p:cNvSpPr>
            <a:spLocks noGrp="1"/>
          </p:cNvSpPr>
          <p:nvPr>
            <p:ph type="sldNum" sz="quarter" idx="10"/>
          </p:nvPr>
        </p:nvSpPr>
        <p:spPr/>
        <p:txBody>
          <a:bodyPr/>
          <a:lstStyle/>
          <a:p>
            <a:fld id="{CEB3DBC7-5727-4644-8450-8B02E3206B10}" type="slidenum">
              <a:rPr lang="fr-CA" smtClean="0"/>
              <a:t>11</a:t>
            </a:fld>
            <a:endParaRPr lang="fr-CA"/>
          </a:p>
        </p:txBody>
      </p:sp>
    </p:spTree>
    <p:extLst>
      <p:ext uri="{BB962C8B-B14F-4D97-AF65-F5344CB8AC3E}">
        <p14:creationId xmlns:p14="http://schemas.microsoft.com/office/powerpoint/2010/main" val="1561677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La Croix-Rouge</a:t>
            </a:r>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(Depuis 1863)</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5" y="2053598"/>
            <a:ext cx="3762898" cy="4236785"/>
          </a:xfrm>
        </p:spPr>
        <p:txBody>
          <a:bodyPr>
            <a:normAutofit/>
          </a:bodyPr>
          <a:lstStyle/>
          <a:p>
            <a:r>
              <a:rPr lang="fr-CA" sz="1600" dirty="0"/>
              <a:t>Fondée il a environ 160 ans, la Croix-Rouge avait pour mission première d’aider les soldats blessés pendant les guerres. Aujourd’hui, elle vient en aide aux populations du monde entier, notamment après des catastrophes majeures, comme les tremblements de terre ou les inondations. Son action rappelle l’importance de la solidarité et de la coopération pour protéger celles et ceux qui en ont le plus besoin.  </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17)</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47038" y="1980998"/>
            <a:ext cx="5314645" cy="3543096"/>
          </a:xfrm>
          <a:prstGeom prst="rect">
            <a:avLst/>
          </a:prstGeom>
        </p:spPr>
      </p:pic>
      <p:sp>
        <p:nvSpPr>
          <p:cNvPr id="6" name="Espace réservé du numéro de diapositive 5"/>
          <p:cNvSpPr>
            <a:spLocks noGrp="1"/>
          </p:cNvSpPr>
          <p:nvPr>
            <p:ph type="sldNum" sz="quarter" idx="14"/>
          </p:nvPr>
        </p:nvSpPr>
        <p:spPr/>
        <p:txBody>
          <a:bodyPr/>
          <a:lstStyle/>
          <a:p>
            <a:fld id="{CEB3DBC7-5727-4644-8450-8B02E3206B10}" type="slidenum">
              <a:rPr lang="fr-CA" smtClean="0"/>
              <a:t>12</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836410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Les Jeux paralympiques</a:t>
            </a:r>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(Depuis 1960)</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4" y="2053598"/>
            <a:ext cx="3898823" cy="4236785"/>
          </a:xfrm>
        </p:spPr>
        <p:txBody>
          <a:bodyPr>
            <a:normAutofit/>
          </a:bodyPr>
          <a:lstStyle/>
          <a:p>
            <a:r>
              <a:rPr lang="fr-CA" sz="1600" dirty="0"/>
              <a:t>Les Jeux paralympiques ont été créés pour permettre aux personnes en situation de handicap de mettre en valeur leurs talents sportifs. Ils montrent que chacune et chacun peut accomplir de grandes choses, même face à des défis. Les athlètes paralympiques font preuve de beaucoup de courage et de persévérance, nous rappelant l’importance de croire en soi et de ne jamais abandonner. Ces Jeux nous enseignent aussi la diversité, soulignant que nos différences enrichissent le monde et le rendent plus beau.</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17)</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27805" y="1661244"/>
            <a:ext cx="4723040" cy="3599322"/>
          </a:xfrm>
          <a:prstGeom prst="rect">
            <a:avLst/>
          </a:prstGeom>
        </p:spPr>
      </p:pic>
      <p:sp>
        <p:nvSpPr>
          <p:cNvPr id="9" name="ZoneTexte 8">
            <a:extLst>
              <a:ext uri="{FF2B5EF4-FFF2-40B4-BE49-F238E27FC236}">
                <a16:creationId xmlns:a16="http://schemas.microsoft.com/office/drawing/2014/main" id="{E5802134-A47A-F4FE-FFB9-FE6338542372}"/>
              </a:ext>
            </a:extLst>
          </p:cNvPr>
          <p:cNvSpPr txBox="1"/>
          <p:nvPr/>
        </p:nvSpPr>
        <p:spPr>
          <a:xfrm>
            <a:off x="8810643" y="5308303"/>
            <a:ext cx="2249214" cy="184666"/>
          </a:xfrm>
          <a:prstGeom prst="rect">
            <a:avLst/>
          </a:prstGeom>
          <a:noFill/>
        </p:spPr>
        <p:txBody>
          <a:bodyPr wrap="square" rtlCol="0">
            <a:spAutoFit/>
          </a:bodyPr>
          <a:lstStyle/>
          <a:p>
            <a:pPr algn="r"/>
            <a:r>
              <a:rPr lang="fr-CA"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Crédit : </a:t>
            </a:r>
            <a:r>
              <a:rPr lang="fr-CA" sz="600" kern="1400" spc="-50" dirty="0" err="1">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Daieuxetdailleurs</a:t>
            </a:r>
            <a:r>
              <a:rPr lang="fr-CA"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 (libre de droits)</a:t>
            </a:r>
          </a:p>
        </p:txBody>
      </p:sp>
      <p:sp>
        <p:nvSpPr>
          <p:cNvPr id="6" name="Espace réservé du numéro de diapositive 5"/>
          <p:cNvSpPr>
            <a:spLocks noGrp="1"/>
          </p:cNvSpPr>
          <p:nvPr>
            <p:ph type="sldNum" sz="quarter" idx="14"/>
          </p:nvPr>
        </p:nvSpPr>
        <p:spPr/>
        <p:txBody>
          <a:bodyPr/>
          <a:lstStyle/>
          <a:p>
            <a:fld id="{CEB3DBC7-5727-4644-8450-8B02E3206B10}" type="slidenum">
              <a:rPr lang="fr-CA" smtClean="0"/>
              <a:t>13</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8936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FR" dirty="0"/>
              <a:t>Le Téléthon pour les maladies rares</a:t>
            </a:r>
            <a:endParaRPr lang="fr-CA"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(Depuis environ 40 ans)</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5" y="2053598"/>
            <a:ext cx="3861752" cy="4236785"/>
          </a:xfrm>
        </p:spPr>
        <p:txBody>
          <a:bodyPr>
            <a:normAutofit/>
          </a:bodyPr>
          <a:lstStyle/>
          <a:p>
            <a:r>
              <a:rPr lang="fr-CA" sz="1600" dirty="0"/>
              <a:t>Le Téléthon pour les maladies rares est un moment où de nombreuses personnes se mobilisent pour apporter leur soutien. Les dons recueillis permettent de financer la recherche pour trouver des médicaments et pour soutenir les familles concernées. Cet élan de solidarité rappelle combien il est essentiel de tendre la main à celles et ceux qui en ont besoin. Chaque geste, même modeste, peut aider à changer les choses. Le Téléthon illustre parfaitement ce que nous pouvons accomplir lorsque nous unissons nos forces.</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17)</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906530" y="2153938"/>
            <a:ext cx="4906189" cy="3274597"/>
          </a:xfrm>
          <a:prstGeom prst="rect">
            <a:avLst/>
          </a:prstGeom>
        </p:spPr>
      </p:pic>
      <p:sp>
        <p:nvSpPr>
          <p:cNvPr id="9" name="ZoneTexte 8">
            <a:extLst>
              <a:ext uri="{FF2B5EF4-FFF2-40B4-BE49-F238E27FC236}">
                <a16:creationId xmlns:a16="http://schemas.microsoft.com/office/drawing/2014/main" id="{E5802134-A47A-F4FE-FFB9-FE6338542372}"/>
              </a:ext>
            </a:extLst>
          </p:cNvPr>
          <p:cNvSpPr txBox="1"/>
          <p:nvPr/>
        </p:nvSpPr>
        <p:spPr>
          <a:xfrm>
            <a:off x="8596195" y="5474807"/>
            <a:ext cx="2249214" cy="184666"/>
          </a:xfrm>
          <a:prstGeom prst="rect">
            <a:avLst/>
          </a:prstGeom>
          <a:noFill/>
        </p:spPr>
        <p:txBody>
          <a:bodyPr wrap="square" rtlCol="0">
            <a:spAutoFit/>
          </a:bodyPr>
          <a:lstStyle/>
          <a:p>
            <a:pPr algn="r"/>
            <a:r>
              <a:rPr lang="fr-CA"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Crédit : </a:t>
            </a:r>
            <a:r>
              <a:rPr lang="fr-FR"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Service des communications de la Ville d’Alès (libre de droits)</a:t>
            </a:r>
            <a:endParaRPr lang="fr-CA"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6" name="Espace réservé du numéro de diapositive 5"/>
          <p:cNvSpPr>
            <a:spLocks noGrp="1"/>
          </p:cNvSpPr>
          <p:nvPr>
            <p:ph type="sldNum" sz="quarter" idx="14"/>
          </p:nvPr>
        </p:nvSpPr>
        <p:spPr/>
        <p:txBody>
          <a:bodyPr/>
          <a:lstStyle/>
          <a:p>
            <a:fld id="{CEB3DBC7-5727-4644-8450-8B02E3206B10}" type="slidenum">
              <a:rPr lang="fr-CA" smtClean="0"/>
              <a:t>14</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25165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Le Fonds des Nations Unies pour l’enfance (UNICEF)</a:t>
            </a:r>
            <a:endParaRPr lang="en-US"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(Depuis 1946)</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4" y="2053598"/>
            <a:ext cx="4232455" cy="4236785"/>
          </a:xfrm>
        </p:spPr>
        <p:txBody>
          <a:bodyPr>
            <a:normAutofit/>
          </a:bodyPr>
          <a:lstStyle/>
          <a:p>
            <a:r>
              <a:rPr lang="fr-CA" sz="1600" dirty="0"/>
              <a:t>L’UNICEF œuvre à améliorer la vie des enfants à travers le monde depuis environ 90 ans. Son rôle est essentiel : assurer à chaque enfant l’accès à l’éducation, aux soins médicaux, à une alimentation suffisante et à tout ce dont il a besoin pour grandir en bonne santé et s’épanouir. </a:t>
            </a:r>
            <a:endParaRPr lang="en-US" sz="1600" dirty="0"/>
          </a:p>
          <a:p>
            <a:r>
              <a:rPr lang="fr-CA" sz="1600" dirty="0"/>
              <a:t>En répondant aux besoins les plus urgents, l’UNICEF met en lumière l’importance de la solidarité et de l’entraide à l’échelle mondiale. Son engagement incite à construire un avenir où chaque enfant, quel que soit son lieu de naissance, a les mêmes possibilités. Par ses actions, l’UNICEF rappelle que chaque geste compte pour bâtir un monde plus juste et équitable.</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17)</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06028" y="2153422"/>
            <a:ext cx="4791446" cy="3199603"/>
          </a:xfrm>
          <a:prstGeom prst="rect">
            <a:avLst/>
          </a:prstGeom>
        </p:spPr>
      </p:pic>
      <p:sp>
        <p:nvSpPr>
          <p:cNvPr id="9" name="ZoneTexte 8">
            <a:extLst>
              <a:ext uri="{FF2B5EF4-FFF2-40B4-BE49-F238E27FC236}">
                <a16:creationId xmlns:a16="http://schemas.microsoft.com/office/drawing/2014/main" id="{E5802134-A47A-F4FE-FFB9-FE6338542372}"/>
              </a:ext>
            </a:extLst>
          </p:cNvPr>
          <p:cNvSpPr txBox="1"/>
          <p:nvPr/>
        </p:nvSpPr>
        <p:spPr>
          <a:xfrm>
            <a:off x="8772200" y="5416696"/>
            <a:ext cx="2249214" cy="184666"/>
          </a:xfrm>
          <a:prstGeom prst="rect">
            <a:avLst/>
          </a:prstGeom>
          <a:noFill/>
        </p:spPr>
        <p:txBody>
          <a:bodyPr wrap="square" rtlCol="0">
            <a:spAutoFit/>
          </a:bodyPr>
          <a:lstStyle/>
          <a:p>
            <a:pPr algn="r"/>
            <a:r>
              <a:rPr lang="fr-CA"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Crédit : </a:t>
            </a:r>
            <a:r>
              <a:rPr lang="fr-FR"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UNICEF Ukraine (libre de droits)</a:t>
            </a:r>
            <a:endParaRPr lang="fr-CA"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6" name="Espace réservé du numéro de diapositive 5"/>
          <p:cNvSpPr>
            <a:spLocks noGrp="1"/>
          </p:cNvSpPr>
          <p:nvPr>
            <p:ph type="sldNum" sz="quarter" idx="14"/>
          </p:nvPr>
        </p:nvSpPr>
        <p:spPr/>
        <p:txBody>
          <a:bodyPr/>
          <a:lstStyle/>
          <a:p>
            <a:fld id="{CEB3DBC7-5727-4644-8450-8B02E3206B10}" type="slidenum">
              <a:rPr lang="fr-CA" smtClean="0"/>
              <a:t>15</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8085548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Les groupes d’entraide communautaires</a:t>
            </a:r>
            <a:endParaRPr lang="en-US"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(De nos jours)</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4" y="2053598"/>
            <a:ext cx="3799969" cy="4236785"/>
          </a:xfrm>
        </p:spPr>
        <p:txBody>
          <a:bodyPr>
            <a:normAutofit/>
          </a:bodyPr>
          <a:lstStyle/>
          <a:p>
            <a:r>
              <a:rPr lang="fr-CA" sz="1600" dirty="0"/>
              <a:t>Un groupe d’entraide communautaire rassemble des gens qui se soutiennent mutuellement afin que personne ne reste seul face aux difficultés. Ces groupes offrent, par exemple, de la nourriture à celles et ceux qui en ont besoin, des vêtements aux familles démunies ou encore de l’aide aux devoirs aux enfants. Ces groupes sont là pour écouter, partager et trouver des solutions ensemble. </a:t>
            </a:r>
            <a:endParaRPr lang="en-US" sz="1600" dirty="0"/>
          </a:p>
          <a:p>
            <a:r>
              <a:rPr lang="fr-CA" sz="1600" dirty="0"/>
              <a:t>En s’entraidant, chacune et chacun se sent plus fort. Le quartier devient un lieu solidaire où il fait bon vivre et où les gens prennent soin les uns des autres.</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17)</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8312" y="2375443"/>
            <a:ext cx="5360755" cy="2814395"/>
          </a:xfrm>
          <a:prstGeom prst="rect">
            <a:avLst/>
          </a:prstGeom>
        </p:spPr>
      </p:pic>
      <p:sp>
        <p:nvSpPr>
          <p:cNvPr id="9" name="ZoneTexte 8">
            <a:extLst>
              <a:ext uri="{FF2B5EF4-FFF2-40B4-BE49-F238E27FC236}">
                <a16:creationId xmlns:a16="http://schemas.microsoft.com/office/drawing/2014/main" id="{E5802134-A47A-F4FE-FFB9-FE6338542372}"/>
              </a:ext>
            </a:extLst>
          </p:cNvPr>
          <p:cNvSpPr txBox="1"/>
          <p:nvPr/>
        </p:nvSpPr>
        <p:spPr>
          <a:xfrm>
            <a:off x="8879853" y="5288949"/>
            <a:ext cx="2249214" cy="184666"/>
          </a:xfrm>
          <a:prstGeom prst="rect">
            <a:avLst/>
          </a:prstGeom>
          <a:noFill/>
        </p:spPr>
        <p:txBody>
          <a:bodyPr wrap="square" rtlCol="0">
            <a:spAutoFit/>
          </a:bodyPr>
          <a:lstStyle/>
          <a:p>
            <a:pPr algn="r"/>
            <a:r>
              <a:rPr lang="fr-FR"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Montage de logos de différents groupes d’entraide québécois.</a:t>
            </a:r>
            <a:endParaRPr lang="fr-CA"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6" name="Espace réservé du numéro de diapositive 5"/>
          <p:cNvSpPr>
            <a:spLocks noGrp="1"/>
          </p:cNvSpPr>
          <p:nvPr>
            <p:ph type="sldNum" sz="quarter" idx="14"/>
          </p:nvPr>
        </p:nvSpPr>
        <p:spPr/>
        <p:txBody>
          <a:bodyPr/>
          <a:lstStyle/>
          <a:p>
            <a:fld id="{CEB3DBC7-5727-4644-8450-8B02E3206B10}" type="slidenum">
              <a:rPr lang="fr-CA" smtClean="0"/>
              <a:t>16</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2942273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108F46-DB0A-E0F0-6A3F-5DD7643FD29E}"/>
              </a:ext>
            </a:extLst>
          </p:cNvPr>
          <p:cNvSpPr>
            <a:spLocks noGrp="1"/>
          </p:cNvSpPr>
          <p:nvPr>
            <p:ph type="title"/>
          </p:nvPr>
        </p:nvSpPr>
        <p:spPr/>
        <p:txBody>
          <a:bodyPr/>
          <a:lstStyle/>
          <a:p>
            <a:r>
              <a:rPr lang="fr-CA" dirty="0"/>
              <a:t>Au Québec : les banques alimentaires</a:t>
            </a:r>
            <a:br>
              <a:rPr lang="fr-CA" dirty="0"/>
            </a:br>
            <a:endParaRPr lang="fr-FR" dirty="0"/>
          </a:p>
        </p:txBody>
      </p:sp>
      <p:sp>
        <p:nvSpPr>
          <p:cNvPr id="4" name="Espace réservé du contenu 3">
            <a:extLst>
              <a:ext uri="{FF2B5EF4-FFF2-40B4-BE49-F238E27FC236}">
                <a16:creationId xmlns:a16="http://schemas.microsoft.com/office/drawing/2014/main" id="{E747401E-49A0-0BA5-A01A-ABAD908DD8F1}"/>
              </a:ext>
            </a:extLst>
          </p:cNvPr>
          <p:cNvSpPr>
            <a:spLocks noGrp="1"/>
          </p:cNvSpPr>
          <p:nvPr>
            <p:ph idx="10"/>
          </p:nvPr>
        </p:nvSpPr>
        <p:spPr>
          <a:xfrm>
            <a:off x="1599934" y="2053598"/>
            <a:ext cx="3515763" cy="4236785"/>
          </a:xfrm>
        </p:spPr>
        <p:txBody>
          <a:bodyPr/>
          <a:lstStyle/>
          <a:p>
            <a:r>
              <a:rPr lang="fr-CA" dirty="0"/>
              <a:t>Au Québec, des citoyennes et citoyens s’unissent pour mettre en place des banques alimentaires. Ces personnes amassent de la nourriture pour les gens qui en ont besoin. Ces initiatives démontrent qu’en travaillant ensemble, il est possible d’aider des familles à mieux vivre. Elles nous apprennent aussi que le partage et l’entraide renforcent la solidarité au sein de la communauté. </a:t>
            </a:r>
            <a:endParaRPr lang="fr-FR" dirty="0"/>
          </a:p>
        </p:txBody>
      </p:sp>
      <p:sp>
        <p:nvSpPr>
          <p:cNvPr id="5" name="Espace réservé du contenu 4">
            <a:extLst>
              <a:ext uri="{FF2B5EF4-FFF2-40B4-BE49-F238E27FC236}">
                <a16:creationId xmlns:a16="http://schemas.microsoft.com/office/drawing/2014/main" id="{63172DEC-CF96-A2EA-68F1-046B38CC5BEE}"/>
              </a:ext>
            </a:extLst>
          </p:cNvPr>
          <p:cNvSpPr>
            <a:spLocks noGrp="1"/>
          </p:cNvSpPr>
          <p:nvPr>
            <p:ph idx="11"/>
          </p:nvPr>
        </p:nvSpPr>
        <p:spPr/>
        <p:txBody>
          <a:bodyPr>
            <a:normAutofit fontScale="92500"/>
          </a:bodyPr>
          <a:lstStyle/>
          <a:p>
            <a:r>
              <a:rPr lang="fr-FR" dirty="0"/>
              <a:t>(Voir page 18)</a:t>
            </a:r>
          </a:p>
        </p:txBody>
      </p:sp>
      <p:pic>
        <p:nvPicPr>
          <p:cNvPr id="9" name="Espace réservé du contenu 8">
            <a:extLst>
              <a:ext uri="{FF2B5EF4-FFF2-40B4-BE49-F238E27FC236}">
                <a16:creationId xmlns:a16="http://schemas.microsoft.com/office/drawing/2014/main" id="{DEA83560-6817-BD55-D880-568DFA488521}"/>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5800286" y="2053598"/>
            <a:ext cx="5440803" cy="3630771"/>
          </a:xfrm>
        </p:spPr>
      </p:pic>
      <p:sp>
        <p:nvSpPr>
          <p:cNvPr id="3" name="Espace réservé du numéro de diapositive 2"/>
          <p:cNvSpPr>
            <a:spLocks noGrp="1"/>
          </p:cNvSpPr>
          <p:nvPr>
            <p:ph type="sldNum" sz="quarter" idx="14"/>
          </p:nvPr>
        </p:nvSpPr>
        <p:spPr/>
        <p:txBody>
          <a:bodyPr/>
          <a:lstStyle/>
          <a:p>
            <a:fld id="{CEB3DBC7-5727-4644-8450-8B02E3206B10}" type="slidenum">
              <a:rPr lang="fr-CA" smtClean="0"/>
              <a:t>17</a:t>
            </a:fld>
            <a:endParaRPr lang="fr-CA"/>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771112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2A05CB-9BD9-E510-997E-1670DCC2F442}"/>
              </a:ext>
            </a:extLst>
          </p:cNvPr>
          <p:cNvSpPr>
            <a:spLocks noGrp="1"/>
          </p:cNvSpPr>
          <p:nvPr>
            <p:ph type="title"/>
          </p:nvPr>
        </p:nvSpPr>
        <p:spPr/>
        <p:txBody>
          <a:bodyPr/>
          <a:lstStyle/>
          <a:p>
            <a:r>
              <a:rPr lang="fr-CA" dirty="0"/>
              <a:t>Quel est le lien entre la solidarité et la lutte contre les changements climatiques?</a:t>
            </a:r>
            <a:endParaRPr lang="fr-FR" dirty="0"/>
          </a:p>
        </p:txBody>
      </p:sp>
      <p:sp>
        <p:nvSpPr>
          <p:cNvPr id="4" name="Espace réservé du contenu 3">
            <a:extLst>
              <a:ext uri="{FF2B5EF4-FFF2-40B4-BE49-F238E27FC236}">
                <a16:creationId xmlns:a16="http://schemas.microsoft.com/office/drawing/2014/main" id="{2386E74C-9E20-7CD0-4257-9E57966EE2F1}"/>
              </a:ext>
            </a:extLst>
          </p:cNvPr>
          <p:cNvSpPr>
            <a:spLocks noGrp="1"/>
          </p:cNvSpPr>
          <p:nvPr>
            <p:ph idx="10"/>
          </p:nvPr>
        </p:nvSpPr>
        <p:spPr/>
        <p:txBody>
          <a:bodyPr/>
          <a:lstStyle/>
          <a:p>
            <a:r>
              <a:rPr lang="fr-CA" dirty="0"/>
              <a:t>En unissant leurs forces, les gens peuvent accomplir de grandes choses, y compris protéger la planète! Par exemple, en ramassant ensemble les déchets dans un parc, celui-ci redevient propre plus vite. La solidarité, c’est s’entraider, que ce soit entre amis ou avec d’autres, pour atteindre un objectif commun. Planter des arbres, économiser l’eau ou adopter des gestes écologiques contribuent à préserver la Terre. </a:t>
            </a:r>
          </a:p>
          <a:p>
            <a:r>
              <a:rPr lang="fr-CA" dirty="0"/>
              <a:t>Ensemble, nous pouvons imaginer des solutions pour mieux protéger la nature et éviter des problèmes, comme la pollution ou les grandes tempêtes. La solidarité, c’est comme une grande équipe qui travaille pour sauver notre belle planète!</a:t>
            </a:r>
          </a:p>
        </p:txBody>
      </p:sp>
      <p:sp>
        <p:nvSpPr>
          <p:cNvPr id="5" name="Espace réservé du contenu 4">
            <a:extLst>
              <a:ext uri="{FF2B5EF4-FFF2-40B4-BE49-F238E27FC236}">
                <a16:creationId xmlns:a16="http://schemas.microsoft.com/office/drawing/2014/main" id="{640101FC-28F6-C7D3-0DA4-ABA4FB1D5604}"/>
              </a:ext>
            </a:extLst>
          </p:cNvPr>
          <p:cNvSpPr>
            <a:spLocks noGrp="1"/>
          </p:cNvSpPr>
          <p:nvPr>
            <p:ph idx="11"/>
          </p:nvPr>
        </p:nvSpPr>
        <p:spPr/>
        <p:txBody>
          <a:bodyPr>
            <a:normAutofit fontScale="92500"/>
          </a:bodyPr>
          <a:lstStyle/>
          <a:p>
            <a:r>
              <a:rPr lang="fr-FR" dirty="0"/>
              <a:t>(Voir page 1)</a:t>
            </a:r>
          </a:p>
        </p:txBody>
      </p:sp>
      <p:pic>
        <p:nvPicPr>
          <p:cNvPr id="9" name="Espace réservé du contenu 8">
            <a:extLst>
              <a:ext uri="{FF2B5EF4-FFF2-40B4-BE49-F238E27FC236}">
                <a16:creationId xmlns:a16="http://schemas.microsoft.com/office/drawing/2014/main" id="{DED13917-55FB-0C85-8A49-FD155947572E}"/>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7561244" y="1623291"/>
            <a:ext cx="3040080" cy="3940298"/>
          </a:xfrm>
          <a:ln>
            <a:solidFill>
              <a:schemeClr val="accent1"/>
            </a:solidFill>
          </a:ln>
        </p:spPr>
      </p:pic>
      <p:sp>
        <p:nvSpPr>
          <p:cNvPr id="7" name="Espace réservé du contenu 6">
            <a:extLst>
              <a:ext uri="{FF2B5EF4-FFF2-40B4-BE49-F238E27FC236}">
                <a16:creationId xmlns:a16="http://schemas.microsoft.com/office/drawing/2014/main" id="{B22450F6-8DDD-96E7-A6C5-8506DDE33CB7}"/>
              </a:ext>
            </a:extLst>
          </p:cNvPr>
          <p:cNvSpPr>
            <a:spLocks noGrp="1"/>
          </p:cNvSpPr>
          <p:nvPr>
            <p:ph idx="13"/>
          </p:nvPr>
        </p:nvSpPr>
        <p:spPr>
          <a:xfrm>
            <a:off x="6760459" y="5628120"/>
            <a:ext cx="3934092" cy="389226"/>
          </a:xfrm>
        </p:spPr>
        <p:txBody>
          <a:bodyPr>
            <a:normAutofit/>
          </a:bodyPr>
          <a:lstStyle/>
          <a:p>
            <a:r>
              <a:rPr lang="fr-CA" sz="800" dirty="0"/>
              <a:t>Bande dessinée </a:t>
            </a:r>
            <a:r>
              <a:rPr lang="fr-CA" sz="800" i="1" dirty="0"/>
              <a:t>Les changements climatiques et la solidarité internationale</a:t>
            </a:r>
            <a:r>
              <a:rPr lang="fr-CA" sz="800" dirty="0"/>
              <a:t> de l’Association québécoise des organismes de coopération internationale.</a:t>
            </a:r>
          </a:p>
          <a:p>
            <a:endParaRPr lang="fr-FR" sz="800" dirty="0"/>
          </a:p>
        </p:txBody>
      </p:sp>
      <p:sp>
        <p:nvSpPr>
          <p:cNvPr id="3" name="Espace réservé du numéro de diapositive 2"/>
          <p:cNvSpPr>
            <a:spLocks noGrp="1"/>
          </p:cNvSpPr>
          <p:nvPr>
            <p:ph type="sldNum" sz="quarter" idx="14"/>
          </p:nvPr>
        </p:nvSpPr>
        <p:spPr/>
        <p:txBody>
          <a:bodyPr/>
          <a:lstStyle/>
          <a:p>
            <a:fld id="{CEB3DBC7-5727-4644-8450-8B02E3206B10}" type="slidenum">
              <a:rPr lang="fr-CA" smtClean="0"/>
              <a:t>18</a:t>
            </a:fld>
            <a:endParaRPr lang="fr-CA"/>
          </a:p>
        </p:txBody>
      </p:sp>
      <p:sp>
        <p:nvSpPr>
          <p:cNvPr id="8" name="Rectangle 7"/>
          <p:cNvSpPr/>
          <p:nvPr/>
        </p:nvSpPr>
        <p:spPr>
          <a:xfrm>
            <a:off x="10090150" y="5962287"/>
            <a:ext cx="1263650" cy="285750"/>
          </a:xfrm>
          <a:prstGeom prst="rect">
            <a:avLst/>
          </a:prstGeom>
          <a:solidFill>
            <a:srgbClr val="D1D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ZoneTexte 9">
            <a:hlinkClick r:id="rId3"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265790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B506C-7289-49C4-DE76-4E97B5CE6750}"/>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37BC3D80-3B28-78AE-8108-31059EE4991B}"/>
              </a:ext>
            </a:extLst>
          </p:cNvPr>
          <p:cNvSpPr txBox="1"/>
          <p:nvPr/>
        </p:nvSpPr>
        <p:spPr>
          <a:xfrm>
            <a:off x="1332648" y="2929541"/>
            <a:ext cx="5556738" cy="707886"/>
          </a:xfrm>
          <a:prstGeom prst="rect">
            <a:avLst/>
          </a:prstGeom>
          <a:noFill/>
        </p:spPr>
        <p:txBody>
          <a:bodyPr wrap="square" rtlCol="0">
            <a:spAutoFit/>
          </a:bodyPr>
          <a:lstStyle/>
          <a:p>
            <a:r>
              <a:rPr lang="fr-FR" sz="2000" b="1" kern="1400" spc="-50" dirty="0">
                <a:latin typeface="Calibri" panose="020F0502020204030204" pitchFamily="34" charset="0"/>
                <a:ea typeface="Times New Roman" panose="02020603050405020304" pitchFamily="18" charset="0"/>
                <a:cs typeface="Calibri" panose="020F0502020204030204" pitchFamily="34" charset="0"/>
              </a:rPr>
              <a:t>Choisissez une initiative inspirante ou </a:t>
            </a:r>
            <a:br>
              <a:rPr lang="fr-FR" sz="2000" b="1" kern="1400" spc="-50" dirty="0">
                <a:latin typeface="Calibri" panose="020F0502020204030204" pitchFamily="34" charset="0"/>
                <a:ea typeface="Times New Roman" panose="02020603050405020304" pitchFamily="18" charset="0"/>
                <a:cs typeface="Calibri" panose="020F0502020204030204" pitchFamily="34" charset="0"/>
              </a:rPr>
            </a:br>
            <a:r>
              <a:rPr lang="fr-FR" sz="2000" b="1" kern="1400" spc="-50" dirty="0">
                <a:latin typeface="Calibri" panose="020F0502020204030204" pitchFamily="34" charset="0"/>
                <a:ea typeface="Times New Roman" panose="02020603050405020304" pitchFamily="18" charset="0"/>
                <a:cs typeface="Calibri" panose="020F0502020204030204" pitchFamily="34" charset="0"/>
              </a:rPr>
              <a:t>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29" name="Groupe 28">
            <a:extLst>
              <a:ext uri="{FF2B5EF4-FFF2-40B4-BE49-F238E27FC236}">
                <a16:creationId xmlns:a16="http://schemas.microsoft.com/office/drawing/2014/main" id="{3BC10896-9CD5-D600-AA87-5FDBC15E8B4F}"/>
              </a:ext>
            </a:extLst>
          </p:cNvPr>
          <p:cNvGrpSpPr/>
          <p:nvPr/>
        </p:nvGrpSpPr>
        <p:grpSpPr>
          <a:xfrm>
            <a:off x="6736246" y="1490645"/>
            <a:ext cx="2935410" cy="663433"/>
            <a:chOff x="2222695" y="3481324"/>
            <a:chExt cx="3663103" cy="663433"/>
          </a:xfrm>
        </p:grpSpPr>
        <p:sp>
          <p:nvSpPr>
            <p:cNvPr id="10" name="Rectangle : coins arrondis 9">
              <a:extLst>
                <a:ext uri="{FF2B5EF4-FFF2-40B4-BE49-F238E27FC236}">
                  <a16:creationId xmlns:a16="http://schemas.microsoft.com/office/drawing/2014/main" id="{3D3125E2-0386-3330-D44B-4CD654A1CA89}"/>
                </a:ext>
              </a:extLst>
            </p:cNvPr>
            <p:cNvSpPr/>
            <p:nvPr/>
          </p:nvSpPr>
          <p:spPr>
            <a:xfrm>
              <a:off x="2222695" y="3504352"/>
              <a:ext cx="3663103"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33076A91-5B56-F029-14CA-A986A711EEBF}"/>
                </a:ext>
              </a:extLst>
            </p:cNvPr>
            <p:cNvSpPr txBox="1">
              <a:spLocks/>
            </p:cNvSpPr>
            <p:nvPr/>
          </p:nvSpPr>
          <p:spPr>
            <a:xfrm>
              <a:off x="2222695" y="3481324"/>
              <a:ext cx="3663102" cy="400110"/>
            </a:xfrm>
            <a:prstGeom prst="rect">
              <a:avLst/>
            </a:prstGeom>
            <a:noFill/>
          </p:spPr>
          <p:txBody>
            <a:bodyPr wrap="square" rtlCol="0">
              <a:spAutoFit/>
            </a:bodyPr>
            <a:lstStyle/>
            <a:p>
              <a:pPr algn="ctr"/>
              <a:r>
                <a:rPr lang="fr-CA" sz="2000" b="1" dirty="0">
                  <a:latin typeface="Calibri" panose="020F0502020204030204" pitchFamily="34" charset="0"/>
                  <a:ea typeface="Aptos" panose="020B0004020202020204" pitchFamily="34" charset="0"/>
                  <a:cs typeface="Calibri" panose="020F0502020204030204" pitchFamily="34" charset="0"/>
                </a:rPr>
                <a:t>La démocratie à Athènes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ZoneTexte 17">
              <a:extLst>
                <a:ext uri="{FF2B5EF4-FFF2-40B4-BE49-F238E27FC236}">
                  <a16:creationId xmlns:a16="http://schemas.microsoft.com/office/drawing/2014/main" id="{279B2F7F-AE45-32DE-0DBA-E3FE23537933}"/>
                </a:ext>
              </a:extLst>
            </p:cNvPr>
            <p:cNvSpPr txBox="1"/>
            <p:nvPr/>
          </p:nvSpPr>
          <p:spPr>
            <a:xfrm>
              <a:off x="2228972" y="3898536"/>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20)</a:t>
              </a:r>
            </a:p>
          </p:txBody>
        </p:sp>
      </p:grpSp>
      <p:grpSp>
        <p:nvGrpSpPr>
          <p:cNvPr id="31" name="Groupe 30">
            <a:extLst>
              <a:ext uri="{FF2B5EF4-FFF2-40B4-BE49-F238E27FC236}">
                <a16:creationId xmlns:a16="http://schemas.microsoft.com/office/drawing/2014/main" id="{2153F255-EF6C-2E66-5A88-5693ACB396E4}"/>
              </a:ext>
            </a:extLst>
          </p:cNvPr>
          <p:cNvGrpSpPr/>
          <p:nvPr/>
        </p:nvGrpSpPr>
        <p:grpSpPr>
          <a:xfrm>
            <a:off x="6515666" y="2314953"/>
            <a:ext cx="3376568" cy="707886"/>
            <a:chOff x="6411310" y="3502882"/>
            <a:chExt cx="2249216" cy="707886"/>
          </a:xfrm>
        </p:grpSpPr>
        <p:grpSp>
          <p:nvGrpSpPr>
            <p:cNvPr id="15" name="Groupe 14">
              <a:extLst>
                <a:ext uri="{FF2B5EF4-FFF2-40B4-BE49-F238E27FC236}">
                  <a16:creationId xmlns:a16="http://schemas.microsoft.com/office/drawing/2014/main" id="{D6EA2263-2A7D-12FE-DB43-96BBE173ECB7}"/>
                </a:ext>
              </a:extLst>
            </p:cNvPr>
            <p:cNvGrpSpPr/>
            <p:nvPr/>
          </p:nvGrpSpPr>
          <p:grpSpPr>
            <a:xfrm>
              <a:off x="6411311" y="3502882"/>
              <a:ext cx="2249215" cy="707886"/>
              <a:chOff x="2511972" y="3887358"/>
              <a:chExt cx="2249215" cy="707886"/>
            </a:xfrm>
          </p:grpSpPr>
          <p:sp>
            <p:nvSpPr>
              <p:cNvPr id="16" name="Rectangle : coins arrondis 15">
                <a:extLst>
                  <a:ext uri="{FF2B5EF4-FFF2-40B4-BE49-F238E27FC236}">
                    <a16:creationId xmlns:a16="http://schemas.microsoft.com/office/drawing/2014/main" id="{B8968F2C-C4C6-A3E3-5079-68BEB3820C0F}"/>
                  </a:ext>
                </a:extLst>
              </p:cNvPr>
              <p:cNvSpPr/>
              <p:nvPr/>
            </p:nvSpPr>
            <p:spPr>
              <a:xfrm>
                <a:off x="2511973" y="3888828"/>
                <a:ext cx="224921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hlinkClick r:id="rId3" action="ppaction://hlinksldjump"/>
                <a:extLst>
                  <a:ext uri="{FF2B5EF4-FFF2-40B4-BE49-F238E27FC236}">
                    <a16:creationId xmlns:a16="http://schemas.microsoft.com/office/drawing/2014/main" id="{6E925482-8EC9-9C60-A499-06B1DF39DA92}"/>
                  </a:ext>
                </a:extLst>
              </p:cNvPr>
              <p:cNvSpPr txBox="1"/>
              <p:nvPr/>
            </p:nvSpPr>
            <p:spPr>
              <a:xfrm>
                <a:off x="2511972" y="3887358"/>
                <a:ext cx="2249214" cy="707886"/>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Le droit de vote des femmes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0" name="ZoneTexte 19">
              <a:extLst>
                <a:ext uri="{FF2B5EF4-FFF2-40B4-BE49-F238E27FC236}">
                  <a16:creationId xmlns:a16="http://schemas.microsoft.com/office/drawing/2014/main" id="{C6D3BDF8-DAA2-2BC9-A3C5-813B47BF8269}"/>
                </a:ext>
              </a:extLst>
            </p:cNvPr>
            <p:cNvSpPr txBox="1"/>
            <p:nvPr/>
          </p:nvSpPr>
          <p:spPr>
            <a:xfrm>
              <a:off x="6411310" y="3872702"/>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21)</a:t>
              </a:r>
            </a:p>
          </p:txBody>
        </p:sp>
      </p:grpSp>
      <p:grpSp>
        <p:nvGrpSpPr>
          <p:cNvPr id="32" name="Groupe 31">
            <a:extLst>
              <a:ext uri="{FF2B5EF4-FFF2-40B4-BE49-F238E27FC236}">
                <a16:creationId xmlns:a16="http://schemas.microsoft.com/office/drawing/2014/main" id="{33A1DC25-C311-909F-0D69-C7F88167B393}"/>
              </a:ext>
            </a:extLst>
          </p:cNvPr>
          <p:cNvGrpSpPr/>
          <p:nvPr/>
        </p:nvGrpSpPr>
        <p:grpSpPr>
          <a:xfrm>
            <a:off x="5853634" y="4039892"/>
            <a:ext cx="4700626" cy="614571"/>
            <a:chOff x="4849774" y="4455438"/>
            <a:chExt cx="5678339" cy="614571"/>
          </a:xfrm>
        </p:grpSpPr>
        <p:sp>
          <p:nvSpPr>
            <p:cNvPr id="22" name="Rectangle : coins arrondis 21">
              <a:extLst>
                <a:ext uri="{FF2B5EF4-FFF2-40B4-BE49-F238E27FC236}">
                  <a16:creationId xmlns:a16="http://schemas.microsoft.com/office/drawing/2014/main" id="{694168D0-9FC8-334F-E680-97D22A4A693C}"/>
                </a:ext>
              </a:extLst>
            </p:cNvPr>
            <p:cNvSpPr/>
            <p:nvPr/>
          </p:nvSpPr>
          <p:spPr>
            <a:xfrm>
              <a:off x="4849774" y="4455438"/>
              <a:ext cx="5678339"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ZoneTexte 23">
              <a:extLst>
                <a:ext uri="{FF2B5EF4-FFF2-40B4-BE49-F238E27FC236}">
                  <a16:creationId xmlns:a16="http://schemas.microsoft.com/office/drawing/2014/main" id="{2AAA3B0D-2013-F25E-7403-45BD210D38A1}"/>
                </a:ext>
              </a:extLst>
            </p:cNvPr>
            <p:cNvSpPr txBox="1"/>
            <p:nvPr/>
          </p:nvSpPr>
          <p:spPr>
            <a:xfrm>
              <a:off x="6411309" y="4823788"/>
              <a:ext cx="2555267"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23)</a:t>
              </a:r>
            </a:p>
          </p:txBody>
        </p:sp>
      </p:grpSp>
      <p:sp>
        <p:nvSpPr>
          <p:cNvPr id="3" name="ZoneTexte 2">
            <a:extLst>
              <a:ext uri="{FF2B5EF4-FFF2-40B4-BE49-F238E27FC236}">
                <a16:creationId xmlns:a16="http://schemas.microsoft.com/office/drawing/2014/main" id="{FF2AA314-42A0-05B9-269C-D780DAA2ACF3}"/>
              </a:ext>
            </a:extLst>
          </p:cNvPr>
          <p:cNvSpPr txBox="1"/>
          <p:nvPr/>
        </p:nvSpPr>
        <p:spPr>
          <a:xfrm>
            <a:off x="1332648" y="2171600"/>
            <a:ext cx="3656825" cy="646331"/>
          </a:xfrm>
          <a:prstGeom prst="rect">
            <a:avLst/>
          </a:prstGeom>
          <a:noFill/>
        </p:spPr>
        <p:txBody>
          <a:bodyPr wrap="square" rtlCol="0">
            <a:spAutoFit/>
          </a:bodyPr>
          <a:lstStyle/>
          <a:p>
            <a:r>
              <a:rPr lang="fr-CA" sz="3600" b="1" kern="1400" spc="-50" dirty="0">
                <a:solidFill>
                  <a:srgbClr val="F18C55"/>
                </a:solidFill>
                <a:latin typeface="Calibri" panose="020F0502020204030204" pitchFamily="34" charset="0"/>
                <a:ea typeface="Times New Roman" panose="02020603050405020304" pitchFamily="18" charset="0"/>
                <a:cs typeface="Calibri" panose="020F0502020204030204" pitchFamily="34" charset="0"/>
              </a:rPr>
              <a:t>La démocratie</a:t>
            </a:r>
            <a:endParaRPr lang="fr-CA" sz="3600" kern="1400" spc="-50" dirty="0">
              <a:solidFill>
                <a:srgbClr val="F18C55"/>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3" name="Groupe 32">
            <a:extLst>
              <a:ext uri="{FF2B5EF4-FFF2-40B4-BE49-F238E27FC236}">
                <a16:creationId xmlns:a16="http://schemas.microsoft.com/office/drawing/2014/main" id="{2A6CD822-23B6-B290-D489-A493294220CC}"/>
              </a:ext>
            </a:extLst>
          </p:cNvPr>
          <p:cNvGrpSpPr/>
          <p:nvPr/>
        </p:nvGrpSpPr>
        <p:grpSpPr>
          <a:xfrm>
            <a:off x="4730974" y="4872381"/>
            <a:ext cx="6945938" cy="623215"/>
            <a:chOff x="4971391" y="5442390"/>
            <a:chExt cx="2249214" cy="623215"/>
          </a:xfrm>
        </p:grpSpPr>
        <p:grpSp>
          <p:nvGrpSpPr>
            <p:cNvPr id="4" name="Groupe 3">
              <a:extLst>
                <a:ext uri="{FF2B5EF4-FFF2-40B4-BE49-F238E27FC236}">
                  <a16:creationId xmlns:a16="http://schemas.microsoft.com/office/drawing/2014/main" id="{7CEC5B78-4323-7DAC-D26E-FE8B68C20665}"/>
                </a:ext>
              </a:extLst>
            </p:cNvPr>
            <p:cNvGrpSpPr/>
            <p:nvPr/>
          </p:nvGrpSpPr>
          <p:grpSpPr>
            <a:xfrm>
              <a:off x="5042818" y="5442390"/>
              <a:ext cx="2106364" cy="400110"/>
              <a:chOff x="2583398" y="3875965"/>
              <a:chExt cx="2106364" cy="400110"/>
            </a:xfrm>
          </p:grpSpPr>
          <p:sp>
            <p:nvSpPr>
              <p:cNvPr id="5" name="Rectangle : coins arrondis 4">
                <a:extLst>
                  <a:ext uri="{FF2B5EF4-FFF2-40B4-BE49-F238E27FC236}">
                    <a16:creationId xmlns:a16="http://schemas.microsoft.com/office/drawing/2014/main" id="{E35B52BC-9071-A446-74EC-2F62FAD86748}"/>
                  </a:ext>
                </a:extLst>
              </p:cNvPr>
              <p:cNvSpPr/>
              <p:nvPr/>
            </p:nvSpPr>
            <p:spPr>
              <a:xfrm>
                <a:off x="2583398" y="3888828"/>
                <a:ext cx="210636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hlinkClick r:id="rId4" action="ppaction://hlinksldjump"/>
                <a:extLst>
                  <a:ext uri="{FF2B5EF4-FFF2-40B4-BE49-F238E27FC236}">
                    <a16:creationId xmlns:a16="http://schemas.microsoft.com/office/drawing/2014/main" id="{E9947CD0-6748-41D6-7885-8855406D4464}"/>
                  </a:ext>
                </a:extLst>
              </p:cNvPr>
              <p:cNvSpPr txBox="1"/>
              <p:nvPr/>
            </p:nvSpPr>
            <p:spPr>
              <a:xfrm>
                <a:off x="2583398" y="3875965"/>
                <a:ext cx="2106361"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 Déclaration des droits de l’homme et du citoyen de 1789</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5" name="ZoneTexte 24">
              <a:extLst>
                <a:ext uri="{FF2B5EF4-FFF2-40B4-BE49-F238E27FC236}">
                  <a16:creationId xmlns:a16="http://schemas.microsoft.com/office/drawing/2014/main" id="{214EB6A2-E659-F27C-9DA3-1EB356E1BD95}"/>
                </a:ext>
              </a:extLst>
            </p:cNvPr>
            <p:cNvSpPr txBox="1"/>
            <p:nvPr/>
          </p:nvSpPr>
          <p:spPr>
            <a:xfrm>
              <a:off x="4971391" y="5819384"/>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24)</a:t>
              </a:r>
            </a:p>
          </p:txBody>
        </p:sp>
      </p:grpSp>
      <p:grpSp>
        <p:nvGrpSpPr>
          <p:cNvPr id="30" name="Groupe 29">
            <a:extLst>
              <a:ext uri="{FF2B5EF4-FFF2-40B4-BE49-F238E27FC236}">
                <a16:creationId xmlns:a16="http://schemas.microsoft.com/office/drawing/2014/main" id="{569C1469-05C4-5534-907A-9866CADE1BE1}"/>
              </a:ext>
            </a:extLst>
          </p:cNvPr>
          <p:cNvGrpSpPr/>
          <p:nvPr/>
        </p:nvGrpSpPr>
        <p:grpSpPr>
          <a:xfrm>
            <a:off x="6174769" y="3107854"/>
            <a:ext cx="4058360" cy="655104"/>
            <a:chOff x="2222693" y="4437835"/>
            <a:chExt cx="4188612" cy="655104"/>
          </a:xfrm>
        </p:grpSpPr>
        <p:sp>
          <p:nvSpPr>
            <p:cNvPr id="26" name="Rectangle : coins arrondis 25">
              <a:extLst>
                <a:ext uri="{FF2B5EF4-FFF2-40B4-BE49-F238E27FC236}">
                  <a16:creationId xmlns:a16="http://schemas.microsoft.com/office/drawing/2014/main" id="{AE8923ED-886F-AE0C-548B-09B08A5F5666}"/>
                </a:ext>
              </a:extLst>
            </p:cNvPr>
            <p:cNvSpPr/>
            <p:nvPr/>
          </p:nvSpPr>
          <p:spPr>
            <a:xfrm>
              <a:off x="2222694" y="4452534"/>
              <a:ext cx="4188611"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hlinkClick r:id="rId5" action="ppaction://hlinksldjump"/>
              <a:extLst>
                <a:ext uri="{FF2B5EF4-FFF2-40B4-BE49-F238E27FC236}">
                  <a16:creationId xmlns:a16="http://schemas.microsoft.com/office/drawing/2014/main" id="{45E549C5-163F-2424-D856-C093167F1787}"/>
                </a:ext>
              </a:extLst>
            </p:cNvPr>
            <p:cNvSpPr txBox="1">
              <a:spLocks/>
            </p:cNvSpPr>
            <p:nvPr/>
          </p:nvSpPr>
          <p:spPr>
            <a:xfrm>
              <a:off x="2222693" y="4437835"/>
              <a:ext cx="4188611"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Les conseils d’élèves dans les écoles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8" name="ZoneTexte 27">
              <a:extLst>
                <a:ext uri="{FF2B5EF4-FFF2-40B4-BE49-F238E27FC236}">
                  <a16:creationId xmlns:a16="http://schemas.microsoft.com/office/drawing/2014/main" id="{DD7B614D-007D-FE56-F389-052C8B064319}"/>
                </a:ext>
              </a:extLst>
            </p:cNvPr>
            <p:cNvSpPr txBox="1"/>
            <p:nvPr/>
          </p:nvSpPr>
          <p:spPr>
            <a:xfrm>
              <a:off x="2228971" y="4846718"/>
              <a:ext cx="4182333"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22)</a:t>
              </a:r>
            </a:p>
          </p:txBody>
        </p:sp>
      </p:grpSp>
      <p:sp>
        <p:nvSpPr>
          <p:cNvPr id="36" name="ZoneTexte 22">
            <a:hlinkClick r:id="rId6" action="ppaction://hlinksldjump"/>
            <a:extLst>
              <a:ext uri="{FF2B5EF4-FFF2-40B4-BE49-F238E27FC236}">
                <a16:creationId xmlns:a16="http://schemas.microsoft.com/office/drawing/2014/main" id="{5CA6FF6D-3F04-11F3-8942-641E1DAF5F59}"/>
              </a:ext>
            </a:extLst>
          </p:cNvPr>
          <p:cNvSpPr txBox="1"/>
          <p:nvPr/>
        </p:nvSpPr>
        <p:spPr>
          <a:xfrm>
            <a:off x="5853634" y="4015046"/>
            <a:ext cx="4700630"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 </a:t>
            </a:r>
            <a:r>
              <a:rPr lang="fr-FR" sz="2000" b="1" i="1" dirty="0">
                <a:latin typeface="Calibri" panose="020F0502020204030204" pitchFamily="34" charset="0"/>
                <a:ea typeface="Aptos" panose="020B0004020202020204" pitchFamily="34" charset="0"/>
                <a:cs typeface="Calibri" panose="020F0502020204030204" pitchFamily="34" charset="0"/>
              </a:rPr>
              <a:t>Charte canadienne des droits et libertés</a:t>
            </a:r>
            <a:endParaRPr lang="fr-CA" sz="2000" i="1"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 name="Espace réservé du numéro de diapositive 1"/>
          <p:cNvSpPr>
            <a:spLocks noGrp="1"/>
          </p:cNvSpPr>
          <p:nvPr>
            <p:ph type="sldNum" sz="quarter" idx="10"/>
          </p:nvPr>
        </p:nvSpPr>
        <p:spPr/>
        <p:txBody>
          <a:bodyPr/>
          <a:lstStyle/>
          <a:p>
            <a:fld id="{CEB3DBC7-5727-4644-8450-8B02E3206B10}" type="slidenum">
              <a:rPr lang="fr-CA" smtClean="0"/>
              <a:t>19</a:t>
            </a:fld>
            <a:endParaRPr lang="fr-CA"/>
          </a:p>
        </p:txBody>
      </p:sp>
    </p:spTree>
    <p:extLst>
      <p:ext uri="{BB962C8B-B14F-4D97-AF65-F5344CB8AC3E}">
        <p14:creationId xmlns:p14="http://schemas.microsoft.com/office/powerpoint/2010/main" val="1061658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E7851AC6-386C-4712-FFC8-D2E5377CF763}"/>
              </a:ext>
            </a:extLst>
          </p:cNvPr>
          <p:cNvSpPr txBox="1"/>
          <p:nvPr/>
        </p:nvSpPr>
        <p:spPr>
          <a:xfrm>
            <a:off x="4025462" y="2484560"/>
            <a:ext cx="4214648"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une valeur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9" name="Groupe 8">
            <a:extLst>
              <a:ext uri="{FF2B5EF4-FFF2-40B4-BE49-F238E27FC236}">
                <a16:creationId xmlns:a16="http://schemas.microsoft.com/office/drawing/2014/main" id="{B4A78D84-2728-E73F-A83D-492764697E2F}"/>
              </a:ext>
            </a:extLst>
          </p:cNvPr>
          <p:cNvGrpSpPr/>
          <p:nvPr/>
        </p:nvGrpSpPr>
        <p:grpSpPr>
          <a:xfrm>
            <a:off x="3636583" y="3344837"/>
            <a:ext cx="2249215" cy="400110"/>
            <a:chOff x="2511972" y="3863608"/>
            <a:chExt cx="2249215" cy="400110"/>
          </a:xfrm>
        </p:grpSpPr>
        <p:sp>
          <p:nvSpPr>
            <p:cNvPr id="10" name="Rectangle : coins arrondis 9">
              <a:extLst>
                <a:ext uri="{FF2B5EF4-FFF2-40B4-BE49-F238E27FC236}">
                  <a16:creationId xmlns:a16="http://schemas.microsoft.com/office/drawing/2014/main" id="{AC28B77A-2F39-D81C-8217-6DBA2BB8FCA5}"/>
                </a:ext>
              </a:extLst>
            </p:cNvPr>
            <p:cNvSpPr/>
            <p:nvPr/>
          </p:nvSpPr>
          <p:spPr>
            <a:xfrm>
              <a:off x="2511973" y="3888828"/>
              <a:ext cx="224921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3" action="ppaction://hlinksldjump"/>
              <a:extLst>
                <a:ext uri="{FF2B5EF4-FFF2-40B4-BE49-F238E27FC236}">
                  <a16:creationId xmlns:a16="http://schemas.microsoft.com/office/drawing/2014/main" id="{A87F0F33-70DC-8853-5496-30C427566D2F}"/>
                </a:ext>
              </a:extLst>
            </p:cNvPr>
            <p:cNvSpPr txBox="1">
              <a:spLocks/>
            </p:cNvSpPr>
            <p:nvPr/>
          </p:nvSpPr>
          <p:spPr>
            <a:xfrm>
              <a:off x="2511972" y="3863608"/>
              <a:ext cx="2249214"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La paix</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12" name="Groupe 11">
            <a:extLst>
              <a:ext uri="{FF2B5EF4-FFF2-40B4-BE49-F238E27FC236}">
                <a16:creationId xmlns:a16="http://schemas.microsoft.com/office/drawing/2014/main" id="{14CD977D-91DB-43E6-1109-90BEA73DB028}"/>
              </a:ext>
            </a:extLst>
          </p:cNvPr>
          <p:cNvGrpSpPr/>
          <p:nvPr/>
        </p:nvGrpSpPr>
        <p:grpSpPr>
          <a:xfrm>
            <a:off x="3636583" y="4308280"/>
            <a:ext cx="2249215" cy="400110"/>
            <a:chOff x="2511972" y="3875965"/>
            <a:chExt cx="2249215" cy="400110"/>
          </a:xfrm>
        </p:grpSpPr>
        <p:sp>
          <p:nvSpPr>
            <p:cNvPr id="13" name="Rectangle : coins arrondis 12">
              <a:extLst>
                <a:ext uri="{FF2B5EF4-FFF2-40B4-BE49-F238E27FC236}">
                  <a16:creationId xmlns:a16="http://schemas.microsoft.com/office/drawing/2014/main" id="{43265FA9-8152-2EF3-0533-94151EB715EF}"/>
                </a:ext>
              </a:extLst>
            </p:cNvPr>
            <p:cNvSpPr/>
            <p:nvPr/>
          </p:nvSpPr>
          <p:spPr>
            <a:xfrm>
              <a:off x="2511973" y="3888828"/>
              <a:ext cx="224921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 name="ZoneTexte 13">
              <a:hlinkClick r:id="rId4" action="ppaction://hlinksldjump"/>
              <a:extLst>
                <a:ext uri="{FF2B5EF4-FFF2-40B4-BE49-F238E27FC236}">
                  <a16:creationId xmlns:a16="http://schemas.microsoft.com/office/drawing/2014/main" id="{3B4E8236-B342-F56F-52ED-F3B8D459D9A0}"/>
                </a:ext>
              </a:extLst>
            </p:cNvPr>
            <p:cNvSpPr txBox="1"/>
            <p:nvPr/>
          </p:nvSpPr>
          <p:spPr>
            <a:xfrm>
              <a:off x="2511972" y="3875965"/>
              <a:ext cx="2249214"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La solidarité</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15" name="Groupe 14">
            <a:extLst>
              <a:ext uri="{FF2B5EF4-FFF2-40B4-BE49-F238E27FC236}">
                <a16:creationId xmlns:a16="http://schemas.microsoft.com/office/drawing/2014/main" id="{2A5CFF16-F57F-1593-7278-B18EAC0E1D47}"/>
              </a:ext>
            </a:extLst>
          </p:cNvPr>
          <p:cNvGrpSpPr/>
          <p:nvPr/>
        </p:nvGrpSpPr>
        <p:grpSpPr>
          <a:xfrm>
            <a:off x="6411311" y="3356712"/>
            <a:ext cx="2249215" cy="400110"/>
            <a:chOff x="2511972" y="3875483"/>
            <a:chExt cx="2249215" cy="400110"/>
          </a:xfrm>
        </p:grpSpPr>
        <p:sp>
          <p:nvSpPr>
            <p:cNvPr id="16" name="Rectangle : coins arrondis 15">
              <a:extLst>
                <a:ext uri="{FF2B5EF4-FFF2-40B4-BE49-F238E27FC236}">
                  <a16:creationId xmlns:a16="http://schemas.microsoft.com/office/drawing/2014/main" id="{BC7C05E2-DD1D-EA56-BAE5-3EA249A9E343}"/>
                </a:ext>
              </a:extLst>
            </p:cNvPr>
            <p:cNvSpPr/>
            <p:nvPr/>
          </p:nvSpPr>
          <p:spPr>
            <a:xfrm>
              <a:off x="2511973" y="3888828"/>
              <a:ext cx="224921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hlinkClick r:id="rId5" action="ppaction://hlinksldjump"/>
              <a:extLst>
                <a:ext uri="{FF2B5EF4-FFF2-40B4-BE49-F238E27FC236}">
                  <a16:creationId xmlns:a16="http://schemas.microsoft.com/office/drawing/2014/main" id="{24CF5466-DB65-06F8-B4A2-093EAEEB8363}"/>
                </a:ext>
              </a:extLst>
            </p:cNvPr>
            <p:cNvSpPr txBox="1"/>
            <p:nvPr/>
          </p:nvSpPr>
          <p:spPr>
            <a:xfrm>
              <a:off x="2511972" y="3875483"/>
              <a:ext cx="2249214"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La démocratie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18" name="ZoneTexte 17">
            <a:extLst>
              <a:ext uri="{FF2B5EF4-FFF2-40B4-BE49-F238E27FC236}">
                <a16:creationId xmlns:a16="http://schemas.microsoft.com/office/drawing/2014/main" id="{0D5C95B2-AA5D-CC85-6A4D-1289D5D601BF}"/>
              </a:ext>
            </a:extLst>
          </p:cNvPr>
          <p:cNvSpPr txBox="1"/>
          <p:nvPr/>
        </p:nvSpPr>
        <p:spPr>
          <a:xfrm>
            <a:off x="3636582" y="3727589"/>
            <a:ext cx="224921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3)</a:t>
            </a:r>
          </a:p>
        </p:txBody>
      </p:sp>
      <p:sp>
        <p:nvSpPr>
          <p:cNvPr id="19" name="ZoneTexte 18">
            <a:extLst>
              <a:ext uri="{FF2B5EF4-FFF2-40B4-BE49-F238E27FC236}">
                <a16:creationId xmlns:a16="http://schemas.microsoft.com/office/drawing/2014/main" id="{79FA45D8-9722-C121-417D-484B6134577F}"/>
              </a:ext>
            </a:extLst>
          </p:cNvPr>
          <p:cNvSpPr txBox="1"/>
          <p:nvPr/>
        </p:nvSpPr>
        <p:spPr>
          <a:xfrm>
            <a:off x="3636582" y="4685274"/>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11)</a:t>
            </a:r>
          </a:p>
        </p:txBody>
      </p:sp>
      <p:sp>
        <p:nvSpPr>
          <p:cNvPr id="20" name="ZoneTexte 19">
            <a:extLst>
              <a:ext uri="{FF2B5EF4-FFF2-40B4-BE49-F238E27FC236}">
                <a16:creationId xmlns:a16="http://schemas.microsoft.com/office/drawing/2014/main" id="{910E08F6-1CD5-B522-6A25-51CFCC7AAD34}"/>
              </a:ext>
            </a:extLst>
          </p:cNvPr>
          <p:cNvSpPr txBox="1"/>
          <p:nvPr/>
        </p:nvSpPr>
        <p:spPr>
          <a:xfrm>
            <a:off x="6411310" y="3738407"/>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a:t>
            </a:r>
            <a:r>
              <a:rPr lang="fr-CA" sz="10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19)</a:t>
            </a:r>
            <a:endPar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21" name="Groupe 20">
            <a:extLst>
              <a:ext uri="{FF2B5EF4-FFF2-40B4-BE49-F238E27FC236}">
                <a16:creationId xmlns:a16="http://schemas.microsoft.com/office/drawing/2014/main" id="{5CFED860-59D7-676A-1BAE-4066530AAB28}"/>
              </a:ext>
            </a:extLst>
          </p:cNvPr>
          <p:cNvGrpSpPr/>
          <p:nvPr/>
        </p:nvGrpSpPr>
        <p:grpSpPr>
          <a:xfrm>
            <a:off x="6411310" y="4308280"/>
            <a:ext cx="2249215" cy="400110"/>
            <a:chOff x="2511972" y="3875965"/>
            <a:chExt cx="2249215" cy="400110"/>
          </a:xfrm>
        </p:grpSpPr>
        <p:sp>
          <p:nvSpPr>
            <p:cNvPr id="22" name="Rectangle : coins arrondis 21">
              <a:extLst>
                <a:ext uri="{FF2B5EF4-FFF2-40B4-BE49-F238E27FC236}">
                  <a16:creationId xmlns:a16="http://schemas.microsoft.com/office/drawing/2014/main" id="{CD46A648-EB8A-CF43-0987-8510E9931F9F}"/>
                </a:ext>
              </a:extLst>
            </p:cNvPr>
            <p:cNvSpPr/>
            <p:nvPr/>
          </p:nvSpPr>
          <p:spPr>
            <a:xfrm>
              <a:off x="2511973" y="3888828"/>
              <a:ext cx="224921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a:hlinkClick r:id="rId6" action="ppaction://hlinksldjump"/>
              <a:extLst>
                <a:ext uri="{FF2B5EF4-FFF2-40B4-BE49-F238E27FC236}">
                  <a16:creationId xmlns:a16="http://schemas.microsoft.com/office/drawing/2014/main" id="{3EE0D49C-032C-B875-78C3-028CB9468E4C}"/>
                </a:ext>
              </a:extLst>
            </p:cNvPr>
            <p:cNvSpPr txBox="1"/>
            <p:nvPr/>
          </p:nvSpPr>
          <p:spPr>
            <a:xfrm>
              <a:off x="2511972" y="3875965"/>
              <a:ext cx="2249214"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L’écologie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4" name="ZoneTexte 23">
            <a:extLst>
              <a:ext uri="{FF2B5EF4-FFF2-40B4-BE49-F238E27FC236}">
                <a16:creationId xmlns:a16="http://schemas.microsoft.com/office/drawing/2014/main" id="{2E718235-39B0-70EF-34C4-7423A497F4AD}"/>
              </a:ext>
            </a:extLst>
          </p:cNvPr>
          <p:cNvSpPr txBox="1"/>
          <p:nvPr/>
        </p:nvSpPr>
        <p:spPr>
          <a:xfrm>
            <a:off x="6411308" y="4689493"/>
            <a:ext cx="2249213"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27)</a:t>
            </a:r>
          </a:p>
        </p:txBody>
      </p:sp>
      <p:sp>
        <p:nvSpPr>
          <p:cNvPr id="2" name="Espace réservé du numéro de diapositive 1"/>
          <p:cNvSpPr>
            <a:spLocks noGrp="1"/>
          </p:cNvSpPr>
          <p:nvPr>
            <p:ph type="sldNum" sz="quarter" idx="10"/>
          </p:nvPr>
        </p:nvSpPr>
        <p:spPr/>
        <p:txBody>
          <a:bodyPr/>
          <a:lstStyle/>
          <a:p>
            <a:fld id="{279212A5-B7DF-42ED-BED7-100DCB2BD8ED}" type="slidenum">
              <a:rPr lang="fr-CA" smtClean="0"/>
              <a:t>2</a:t>
            </a:fld>
            <a:endParaRPr lang="fr-CA" dirty="0"/>
          </a:p>
        </p:txBody>
      </p:sp>
    </p:spTree>
    <p:extLst>
      <p:ext uri="{BB962C8B-B14F-4D97-AF65-F5344CB8AC3E}">
        <p14:creationId xmlns:p14="http://schemas.microsoft.com/office/powerpoint/2010/main" val="1803553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La démocratie à Athènes</a:t>
            </a:r>
            <a:endParaRPr lang="en-US"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a:t>
            </a:r>
            <a:r>
              <a:rPr lang="fr-FR" dirty="0"/>
              <a:t>Il y a environ 2500 ans</a:t>
            </a:r>
            <a:r>
              <a:rPr lang="fr-CA" dirty="0"/>
              <a:t>)</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4" y="2053598"/>
            <a:ext cx="4257169" cy="4236785"/>
          </a:xfrm>
        </p:spPr>
        <p:txBody>
          <a:bodyPr>
            <a:normAutofit/>
          </a:bodyPr>
          <a:lstStyle/>
          <a:p>
            <a:r>
              <a:rPr lang="fr-CA" sz="1600" dirty="0"/>
              <a:t>Il y a très longtemps, les citoyennes et citoyens de la ville d’Athènes, en Grèce, ont eu une idée révolutionnaire : voter pour décider ensemble de ce qui convenait le mieux pour leur ville. Ils voulaient trouver des solutions qui profiteraient à tout le monde, pas seulement à quelques personnes. C’est ainsi qu’est née la démocratie.</a:t>
            </a:r>
            <a:endParaRPr lang="en-US" sz="1600" dirty="0"/>
          </a:p>
          <a:p>
            <a:r>
              <a:rPr lang="fr-CA" sz="1600" dirty="0"/>
              <a:t>Cette volonté de travailler ensemble pour le bien commun a inspiré beaucoup de gens jusqu’à aujourd’hui. Maintenant, dans plusieurs pays, la démocratie garantit à tous, femmes, hommes, jeunes adultes, peu importe leurs origines, le droit de voter. La démocratie repose sur l’écoute et sur des choix collectifs dans le but de bâtir une société plus juste et équitable.</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25)</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51886" y="2159227"/>
            <a:ext cx="4790696" cy="3193798"/>
          </a:xfrm>
          <a:prstGeom prst="rect">
            <a:avLst/>
          </a:prstGeom>
        </p:spPr>
      </p:pic>
      <p:sp>
        <p:nvSpPr>
          <p:cNvPr id="9" name="ZoneTexte 8">
            <a:extLst>
              <a:ext uri="{FF2B5EF4-FFF2-40B4-BE49-F238E27FC236}">
                <a16:creationId xmlns:a16="http://schemas.microsoft.com/office/drawing/2014/main" id="{E5802134-A47A-F4FE-FFB9-FE6338542372}"/>
              </a:ext>
            </a:extLst>
          </p:cNvPr>
          <p:cNvSpPr txBox="1"/>
          <p:nvPr/>
        </p:nvSpPr>
        <p:spPr>
          <a:xfrm>
            <a:off x="8793368" y="5422501"/>
            <a:ext cx="2249214" cy="184666"/>
          </a:xfrm>
          <a:prstGeom prst="rect">
            <a:avLst/>
          </a:prstGeom>
          <a:noFill/>
        </p:spPr>
        <p:txBody>
          <a:bodyPr wrap="square" rtlCol="0">
            <a:spAutoFit/>
          </a:bodyPr>
          <a:lstStyle/>
          <a:p>
            <a:pPr algn="r"/>
            <a:r>
              <a:rPr lang="fr-FR"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Crédit : </a:t>
            </a:r>
            <a:r>
              <a:rPr lang="fr-FR" sz="600" kern="1400" spc="-50" dirty="0" err="1">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iStock</a:t>
            </a:r>
            <a:endParaRPr lang="fr-CA"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6" name="Espace réservé du numéro de diapositive 5"/>
          <p:cNvSpPr>
            <a:spLocks noGrp="1"/>
          </p:cNvSpPr>
          <p:nvPr>
            <p:ph type="sldNum" sz="quarter" idx="14"/>
          </p:nvPr>
        </p:nvSpPr>
        <p:spPr/>
        <p:txBody>
          <a:bodyPr/>
          <a:lstStyle/>
          <a:p>
            <a:fld id="{CEB3DBC7-5727-4644-8450-8B02E3206B10}" type="slidenum">
              <a:rPr lang="fr-CA" smtClean="0"/>
              <a:t>20</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9124015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Le droit de vote des femmes</a:t>
            </a:r>
            <a:endParaRPr lang="en-US"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(1893)</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p:txBody>
          <a:bodyPr>
            <a:normAutofit/>
          </a:bodyPr>
          <a:lstStyle/>
          <a:p>
            <a:r>
              <a:rPr lang="fr-CA" sz="1600" dirty="0"/>
              <a:t>Il y a environ 135 ans, la Nouvelle-Zélande est devenue le premier pays au monde à accorder aux femmes le droit de vote, au même titre que les hommes. Ce moment très marquant démontrait que les femmes avaient elles aussi leur place dans les décisions importantes pour la société.  </a:t>
            </a:r>
            <a:endParaRPr lang="en-US" sz="1600" dirty="0"/>
          </a:p>
          <a:p>
            <a:r>
              <a:rPr lang="fr-CA" sz="1600" dirty="0"/>
              <a:t>Accorder ce droit aux femmes était un pas vers l’égalité, permettant à chaque personne de contribuer à un monde plus juste. Cette idée a traversé les frontières jusqu’au Québec. Ici, les femmes ont obtenu le droit de voter il y a environ 80 ans. À l’époque, seuls les hommes pouvaient voter pour décider si les femmes auraient ce droit. Heureusement, beaucoup d’hommes ont soutenu cette avancée, car ils comprenaient que l’égalité était importante pour toutes et tous.</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25)</a:t>
            </a:r>
          </a:p>
        </p:txBody>
      </p:sp>
      <p:pic>
        <p:nvPicPr>
          <p:cNvPr id="16"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08899" y="1636385"/>
            <a:ext cx="2918672" cy="3648340"/>
          </a:xfrm>
          <a:prstGeom prst="rect">
            <a:avLst/>
          </a:prstGeom>
        </p:spPr>
      </p:pic>
      <p:sp>
        <p:nvSpPr>
          <p:cNvPr id="17" name="ZoneTexte 8">
            <a:extLst>
              <a:ext uri="{FF2B5EF4-FFF2-40B4-BE49-F238E27FC236}">
                <a16:creationId xmlns:a16="http://schemas.microsoft.com/office/drawing/2014/main" id="{E5802134-A47A-F4FE-FFB9-FE6338542372}"/>
              </a:ext>
            </a:extLst>
          </p:cNvPr>
          <p:cNvSpPr txBox="1"/>
          <p:nvPr/>
        </p:nvSpPr>
        <p:spPr>
          <a:xfrm>
            <a:off x="7308899" y="5406333"/>
            <a:ext cx="2918672" cy="338554"/>
          </a:xfrm>
          <a:prstGeom prst="rect">
            <a:avLst/>
          </a:prstGeom>
          <a:noFill/>
        </p:spPr>
        <p:txBody>
          <a:bodyPr wrap="square" rtlCol="0">
            <a:spAutoFit/>
          </a:bodyPr>
          <a:lstStyle/>
          <a:p>
            <a:pPr algn="r"/>
            <a:r>
              <a:rPr lang="fr-FR"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Pauline </a:t>
            </a:r>
            <a:r>
              <a:rPr lang="fr-FR" sz="800" kern="1400" spc="-50" dirty="0" err="1">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Marois</a:t>
            </a:r>
            <a:r>
              <a:rPr lang="fr-FR"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 la toute première femme à devenir première ministre du Québec, a été élue le 4 septembre 2012. (Photo : Benoît </a:t>
            </a:r>
            <a:r>
              <a:rPr lang="fr-FR" sz="800" kern="1400" spc="-50" dirty="0" err="1">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Levac</a:t>
            </a:r>
            <a:r>
              <a:rPr lang="fr-FR"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 libre de droits)</a:t>
            </a:r>
          </a:p>
        </p:txBody>
      </p:sp>
      <p:sp>
        <p:nvSpPr>
          <p:cNvPr id="6" name="Espace réservé du numéro de diapositive 5"/>
          <p:cNvSpPr>
            <a:spLocks noGrp="1"/>
          </p:cNvSpPr>
          <p:nvPr>
            <p:ph type="sldNum" sz="quarter" idx="14"/>
          </p:nvPr>
        </p:nvSpPr>
        <p:spPr/>
        <p:txBody>
          <a:bodyPr/>
          <a:lstStyle/>
          <a:p>
            <a:fld id="{CEB3DBC7-5727-4644-8450-8B02E3206B10}" type="slidenum">
              <a:rPr lang="fr-CA" smtClean="0"/>
              <a:t>21</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378329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FR" dirty="0"/>
              <a:t>Les conseils d’élèves dans les écoles</a:t>
            </a:r>
            <a:endParaRPr lang="en-US"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(De nos jours)</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5" y="2053598"/>
            <a:ext cx="4603158" cy="4236785"/>
          </a:xfrm>
        </p:spPr>
        <p:txBody>
          <a:bodyPr>
            <a:normAutofit/>
          </a:bodyPr>
          <a:lstStyle/>
          <a:p>
            <a:r>
              <a:rPr lang="fr-CA" sz="1600" dirty="0"/>
              <a:t>Les conseils d’élèves sont des groupes d’enfants élus par leurs camarades pour améliorer la vie à l’école. Par exemple, ils proposent leurs idées pour rendre la cour d’école plus propre, organiser des jeux à la récréation ou planifier une journée spéciale. Les élèves apprennent à écouter les opinions des autres, à respecter des points de vue différents et à prendre des décisions ensemble, un peu comme dans un vrai gouvernement. </a:t>
            </a:r>
            <a:endParaRPr lang="en-US" sz="1600" dirty="0"/>
          </a:p>
          <a:p>
            <a:r>
              <a:rPr lang="fr-CA" sz="1600" dirty="0"/>
              <a:t>Au Québec, de nombreuses écoles ont des conseils d’élèves. C’est une façon de montrer que même les plus jeunes peuvent participer à l’amélioration de leur milieu. C’est la preuve que travailler ensemble permet de réaliser de grandes choses, et qu’être en équipe, c’est déjà agir comme des citoyennes et citoyens.  </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25)</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71147" y="2155083"/>
            <a:ext cx="4796914" cy="3197942"/>
          </a:xfrm>
          <a:prstGeom prst="rect">
            <a:avLst/>
          </a:prstGeom>
        </p:spPr>
      </p:pic>
      <p:sp>
        <p:nvSpPr>
          <p:cNvPr id="6" name="Espace réservé du numéro de diapositive 5"/>
          <p:cNvSpPr>
            <a:spLocks noGrp="1"/>
          </p:cNvSpPr>
          <p:nvPr>
            <p:ph type="sldNum" sz="quarter" idx="14"/>
          </p:nvPr>
        </p:nvSpPr>
        <p:spPr/>
        <p:txBody>
          <a:bodyPr/>
          <a:lstStyle/>
          <a:p>
            <a:fld id="{CEB3DBC7-5727-4644-8450-8B02E3206B10}" type="slidenum">
              <a:rPr lang="fr-CA" smtClean="0"/>
              <a:t>22</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99209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FR" dirty="0"/>
              <a:t>La </a:t>
            </a:r>
            <a:r>
              <a:rPr lang="fr-FR" i="1" dirty="0"/>
              <a:t>Charte canadienne des droits et libertés </a:t>
            </a:r>
            <a:endParaRPr lang="en-US" i="1"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(1982)</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p:txBody>
          <a:bodyPr>
            <a:normAutofit/>
          </a:bodyPr>
          <a:lstStyle/>
          <a:p>
            <a:r>
              <a:rPr lang="fr-CA" sz="1600" dirty="0"/>
              <a:t>La </a:t>
            </a:r>
            <a:r>
              <a:rPr lang="fr-CA" sz="1600" i="1" dirty="0"/>
              <a:t>Charte canadienne des droits et libertés</a:t>
            </a:r>
            <a:r>
              <a:rPr lang="fr-CA" sz="1600" dirty="0"/>
              <a:t> est un texte très important pour le Canada. Créée il y a environ 45 ans, elle garantit que chaque personne au pays est protégée et traitée de façon juste. Elle affirme des droits essentiels, peu importe qui nous sommes et d’où nous venons, comme celui de parler librement, d’être traités de façon égale et de vivre en sécurité.</a:t>
            </a:r>
            <a:endParaRPr lang="en-US" sz="1600" dirty="0"/>
          </a:p>
          <a:p>
            <a:r>
              <a:rPr lang="fr-CA" sz="1600" dirty="0"/>
              <a:t>Au Québec, la </a:t>
            </a:r>
            <a:r>
              <a:rPr lang="fr-CA" sz="1600" i="1" dirty="0"/>
              <a:t>Charte des droits et libertés de la personne</a:t>
            </a:r>
            <a:r>
              <a:rPr lang="fr-CA" sz="1600" dirty="0"/>
              <a:t> a été adoptée un peu avant, en 1975, sous l’initiative de René Lévesque. Elle protège les gens et rappelle que chaque individu doit être respecté. Ces textes nous enseignent qu’il est important d’être juste et aimable avec les autres, que ce soit à l’école, à la maison ou dans notre communauté. Quand nous respectons les droits de chacune et de chacun, nous contribuons à bâtir un monde où toutes et tous se sentent bien et heureux.</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25)</a:t>
            </a:r>
          </a:p>
        </p:txBody>
      </p:sp>
      <p:pic>
        <p:nvPicPr>
          <p:cNvPr id="10"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86170" y="1714439"/>
            <a:ext cx="2918672" cy="3887648"/>
          </a:xfrm>
          <a:prstGeom prst="rect">
            <a:avLst/>
          </a:prstGeom>
        </p:spPr>
      </p:pic>
      <p:sp>
        <p:nvSpPr>
          <p:cNvPr id="11" name="ZoneTexte 8">
            <a:extLst>
              <a:ext uri="{FF2B5EF4-FFF2-40B4-BE49-F238E27FC236}">
                <a16:creationId xmlns:a16="http://schemas.microsoft.com/office/drawing/2014/main" id="{E5802134-A47A-F4FE-FFB9-FE6338542372}"/>
              </a:ext>
            </a:extLst>
          </p:cNvPr>
          <p:cNvSpPr txBox="1"/>
          <p:nvPr/>
        </p:nvSpPr>
        <p:spPr>
          <a:xfrm>
            <a:off x="7386170" y="5604041"/>
            <a:ext cx="3014396" cy="215444"/>
          </a:xfrm>
          <a:prstGeom prst="rect">
            <a:avLst/>
          </a:prstGeom>
          <a:noFill/>
        </p:spPr>
        <p:txBody>
          <a:bodyPr wrap="square" rtlCol="0">
            <a:spAutoFit/>
          </a:bodyPr>
          <a:lstStyle/>
          <a:p>
            <a:pPr algn="r"/>
            <a:r>
              <a:rPr lang="fr-FR"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Statue de René Lévesque à l’Assemblée nationale. Photo libre de droits.</a:t>
            </a:r>
          </a:p>
        </p:txBody>
      </p:sp>
      <p:sp>
        <p:nvSpPr>
          <p:cNvPr id="6" name="Espace réservé du numéro de diapositive 5"/>
          <p:cNvSpPr>
            <a:spLocks noGrp="1"/>
          </p:cNvSpPr>
          <p:nvPr>
            <p:ph type="sldNum" sz="quarter" idx="14"/>
          </p:nvPr>
        </p:nvSpPr>
        <p:spPr/>
        <p:txBody>
          <a:bodyPr/>
          <a:lstStyle/>
          <a:p>
            <a:fld id="{CEB3DBC7-5727-4644-8450-8B02E3206B10}" type="slidenum">
              <a:rPr lang="fr-CA" smtClean="0"/>
              <a:t>23</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4634160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a:xfrm>
            <a:off x="1599935" y="840654"/>
            <a:ext cx="9902254" cy="584775"/>
          </a:xfrm>
        </p:spPr>
        <p:txBody>
          <a:bodyPr/>
          <a:lstStyle/>
          <a:p>
            <a:r>
              <a:rPr lang="fr-CA" dirty="0"/>
              <a:t>La Déclaration des droits de l’homme et du citoyen </a:t>
            </a:r>
            <a:br>
              <a:rPr lang="fr-CA" dirty="0"/>
            </a:br>
            <a:r>
              <a:rPr lang="fr-CA" dirty="0"/>
              <a:t>de 1789</a:t>
            </a:r>
            <a:endParaRPr lang="en-US"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a:xfrm>
            <a:off x="1599934" y="1924203"/>
            <a:ext cx="5058041" cy="400110"/>
          </a:xfrm>
        </p:spPr>
        <p:txBody>
          <a:bodyPr/>
          <a:lstStyle/>
          <a:p>
            <a:r>
              <a:rPr lang="fr-CA" dirty="0"/>
              <a:t>(1789)</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5" y="2472826"/>
            <a:ext cx="4496066" cy="4236785"/>
          </a:xfrm>
        </p:spPr>
        <p:txBody>
          <a:bodyPr>
            <a:normAutofit/>
          </a:bodyPr>
          <a:lstStyle/>
          <a:p>
            <a:r>
              <a:rPr lang="fr-CA" sz="1600" dirty="0"/>
              <a:t>Il y a environ 240 ans, en France, un texte très important a été écrit pour affirmer que tous les humains sont égaux et libres. Ce texte appelé la Déclaration des droits de l’homme et du citoyen de 1789 établit que chaque personne a des droits essentiels, comme celui de vivre en sécurité, d’être respectée et de pouvoir choisir sa façon de penser et de parler.</a:t>
            </a:r>
            <a:endParaRPr lang="en-US" sz="1600" dirty="0"/>
          </a:p>
          <a:p>
            <a:r>
              <a:rPr lang="fr-CA" sz="1600" dirty="0"/>
              <a:t>Créée pour garantir un traitement juste pour toutes et tous, peu importe qui ils sont et d’où ils viennent, cette déclaration a incité de nombreux pays à écrire des lois pour protéger leurs citoyennes et citoyens. Au Canada et au Québec, ces idées ont aussi inspiré des textes comme ceux des chartes des droits et libertés, qui continuent aujourd’hui de protéger les droits de toutes et tous.</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25)</a:t>
            </a:r>
          </a:p>
        </p:txBody>
      </p:sp>
      <p:pic>
        <p:nvPicPr>
          <p:cNvPr id="10"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91249" y="2588997"/>
            <a:ext cx="5058041" cy="2529022"/>
          </a:xfrm>
          <a:prstGeom prst="rect">
            <a:avLst/>
          </a:prstGeom>
        </p:spPr>
      </p:pic>
      <p:sp>
        <p:nvSpPr>
          <p:cNvPr id="6" name="Espace réservé du numéro de diapositive 5"/>
          <p:cNvSpPr>
            <a:spLocks noGrp="1"/>
          </p:cNvSpPr>
          <p:nvPr>
            <p:ph type="sldNum" sz="quarter" idx="14"/>
          </p:nvPr>
        </p:nvSpPr>
        <p:spPr/>
        <p:txBody>
          <a:bodyPr/>
          <a:lstStyle/>
          <a:p>
            <a:fld id="{CEB3DBC7-5727-4644-8450-8B02E3206B10}" type="slidenum">
              <a:rPr lang="fr-CA" smtClean="0"/>
              <a:t>24</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487542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9AF264-28F3-FE69-2E53-F44491C661CE}"/>
              </a:ext>
            </a:extLst>
          </p:cNvPr>
          <p:cNvSpPr>
            <a:spLocks noGrp="1"/>
          </p:cNvSpPr>
          <p:nvPr>
            <p:ph type="title"/>
          </p:nvPr>
        </p:nvSpPr>
        <p:spPr/>
        <p:txBody>
          <a:bodyPr/>
          <a:lstStyle/>
          <a:p>
            <a:r>
              <a:rPr lang="fr-CA" dirty="0"/>
              <a:t>Au Québec : la protection de la langue française</a:t>
            </a:r>
            <a:endParaRPr lang="fr-FR" dirty="0"/>
          </a:p>
        </p:txBody>
      </p:sp>
      <p:sp>
        <p:nvSpPr>
          <p:cNvPr id="4" name="Espace réservé du contenu 3">
            <a:extLst>
              <a:ext uri="{FF2B5EF4-FFF2-40B4-BE49-F238E27FC236}">
                <a16:creationId xmlns:a16="http://schemas.microsoft.com/office/drawing/2014/main" id="{E66C64CC-91A8-3256-FBC3-57AEBD15A14B}"/>
              </a:ext>
            </a:extLst>
          </p:cNvPr>
          <p:cNvSpPr>
            <a:spLocks noGrp="1"/>
          </p:cNvSpPr>
          <p:nvPr>
            <p:ph idx="10"/>
          </p:nvPr>
        </p:nvSpPr>
        <p:spPr>
          <a:xfrm>
            <a:off x="1599935" y="2053598"/>
            <a:ext cx="4800866" cy="4236785"/>
          </a:xfrm>
        </p:spPr>
        <p:txBody>
          <a:bodyPr>
            <a:normAutofit lnSpcReduction="10000"/>
          </a:bodyPr>
          <a:lstStyle/>
          <a:p>
            <a:pPr>
              <a:spcAft>
                <a:spcPts val="600"/>
              </a:spcAft>
            </a:pPr>
            <a:r>
              <a:rPr lang="fr-CA" sz="1600" dirty="0"/>
              <a:t>En 1977, le Québec a adopté la loi 101 (</a:t>
            </a:r>
            <a:r>
              <a:rPr lang="fr-CA" sz="1600" i="1" dirty="0"/>
              <a:t>Charte de la langue française</a:t>
            </a:r>
            <a:r>
              <a:rPr lang="fr-CA" sz="1600" dirty="0"/>
              <a:t>), faisant du français la langue officielle. Cette loi a pour but de préserver la langue française en lui assurant une place centrale dans les écoles, les commerces et l’affichage public.</a:t>
            </a:r>
          </a:p>
          <a:p>
            <a:pPr>
              <a:spcAft>
                <a:spcPts val="600"/>
              </a:spcAft>
            </a:pPr>
            <a:r>
              <a:rPr lang="fr-CA" sz="1600" dirty="0"/>
              <a:t>Cependant, le Québec reconnaît aussi l’importance des autres langues et des autres cultures. La communauté anglophone, les peuples autochtones, ainsi que les nouveaux arrivants et arrivantes et les personnes réfugiées apportent tous quelque chose de spécial à notre province. Chacune et chacun a le droit de s’exprimer dans sa langue et de partager sa culture, tout en apprenant et en utilisant le français pour mieux communiquer avec tout le monde.</a:t>
            </a:r>
          </a:p>
          <a:p>
            <a:pPr>
              <a:spcAft>
                <a:spcPts val="600"/>
              </a:spcAft>
            </a:pPr>
            <a:r>
              <a:rPr lang="fr-CA" sz="1600" dirty="0"/>
              <a:t>Grâce à la démocratie, les Québécoises et Québécois ont pu choisir de protéger leur langue tout en accueillant et en respectant la diversité culturelle. Cela fait du Québec un lieu où différentes cultures cohabitent, comme une grande famille!</a:t>
            </a:r>
          </a:p>
        </p:txBody>
      </p:sp>
      <p:sp>
        <p:nvSpPr>
          <p:cNvPr id="5" name="Espace réservé du contenu 4">
            <a:extLst>
              <a:ext uri="{FF2B5EF4-FFF2-40B4-BE49-F238E27FC236}">
                <a16:creationId xmlns:a16="http://schemas.microsoft.com/office/drawing/2014/main" id="{110343ED-44F2-4591-DC5E-4CA88FA9B0E5}"/>
              </a:ext>
            </a:extLst>
          </p:cNvPr>
          <p:cNvSpPr>
            <a:spLocks noGrp="1"/>
          </p:cNvSpPr>
          <p:nvPr>
            <p:ph idx="11"/>
          </p:nvPr>
        </p:nvSpPr>
        <p:spPr/>
        <p:txBody>
          <a:bodyPr>
            <a:normAutofit fontScale="92500"/>
          </a:bodyPr>
          <a:lstStyle/>
          <a:p>
            <a:r>
              <a:rPr lang="fr-FR" dirty="0"/>
              <a:t>(Voir page 26)</a:t>
            </a:r>
          </a:p>
        </p:txBody>
      </p:sp>
      <p:pic>
        <p:nvPicPr>
          <p:cNvPr id="9" name="Espace réservé du contenu 8">
            <a:extLst>
              <a:ext uri="{FF2B5EF4-FFF2-40B4-BE49-F238E27FC236}">
                <a16:creationId xmlns:a16="http://schemas.microsoft.com/office/drawing/2014/main" id="{9FE87EC6-4184-60E3-EBCE-25E318FAD449}"/>
              </a:ext>
            </a:extLst>
          </p:cNvPr>
          <p:cNvPicPr>
            <a:picLocks noGrp="1" noChangeAspect="1"/>
          </p:cNvPicPr>
          <p:nvPr>
            <p:ph idx="12"/>
          </p:nvPr>
        </p:nvPicPr>
        <p:blipFill>
          <a:blip r:embed="rId2"/>
          <a:stretch>
            <a:fillRect/>
          </a:stretch>
        </p:blipFill>
        <p:spPr>
          <a:xfrm>
            <a:off x="6520292" y="2053598"/>
            <a:ext cx="4720866" cy="3136240"/>
          </a:xfrm>
        </p:spPr>
      </p:pic>
      <p:sp>
        <p:nvSpPr>
          <p:cNvPr id="7" name="Espace réservé du contenu 6">
            <a:extLst>
              <a:ext uri="{FF2B5EF4-FFF2-40B4-BE49-F238E27FC236}">
                <a16:creationId xmlns:a16="http://schemas.microsoft.com/office/drawing/2014/main" id="{1FF5B96B-D095-F1C6-EF81-066782B55DB2}"/>
              </a:ext>
            </a:extLst>
          </p:cNvPr>
          <p:cNvSpPr>
            <a:spLocks noGrp="1"/>
          </p:cNvSpPr>
          <p:nvPr>
            <p:ph idx="13"/>
          </p:nvPr>
        </p:nvSpPr>
        <p:spPr>
          <a:xfrm>
            <a:off x="8991157" y="5281845"/>
            <a:ext cx="2250000" cy="216000"/>
          </a:xfrm>
        </p:spPr>
        <p:txBody>
          <a:bodyPr>
            <a:normAutofit/>
          </a:bodyPr>
          <a:lstStyle/>
          <a:p>
            <a:r>
              <a:rPr lang="fr-FR" sz="800" dirty="0"/>
              <a:t>Crédit : </a:t>
            </a:r>
            <a:r>
              <a:rPr lang="fr-CA" sz="800" dirty="0"/>
              <a:t>Alexis Gravel (libre de droits)</a:t>
            </a:r>
          </a:p>
        </p:txBody>
      </p:sp>
      <p:sp>
        <p:nvSpPr>
          <p:cNvPr id="3" name="Espace réservé du numéro de diapositive 2"/>
          <p:cNvSpPr>
            <a:spLocks noGrp="1"/>
          </p:cNvSpPr>
          <p:nvPr>
            <p:ph type="sldNum" sz="quarter" idx="14"/>
          </p:nvPr>
        </p:nvSpPr>
        <p:spPr/>
        <p:txBody>
          <a:bodyPr/>
          <a:lstStyle/>
          <a:p>
            <a:fld id="{CEB3DBC7-5727-4644-8450-8B02E3206B10}" type="slidenum">
              <a:rPr lang="fr-CA" smtClean="0"/>
              <a:t>25</a:t>
            </a:fld>
            <a:endParaRPr lang="fr-CA"/>
          </a:p>
        </p:txBody>
      </p:sp>
      <p:sp>
        <p:nvSpPr>
          <p:cNvPr id="8" name="Rectangle 7">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5395220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316BA1-D392-0A14-E33C-969F39046A46}"/>
              </a:ext>
            </a:extLst>
          </p:cNvPr>
          <p:cNvSpPr>
            <a:spLocks noGrp="1"/>
          </p:cNvSpPr>
          <p:nvPr>
            <p:ph type="title"/>
          </p:nvPr>
        </p:nvSpPr>
        <p:spPr/>
        <p:txBody>
          <a:bodyPr/>
          <a:lstStyle/>
          <a:p>
            <a:r>
              <a:rPr lang="fr-CA" dirty="0"/>
              <a:t>Quel est le lien entre la démocratie et la lutte contre les changements climatiques?</a:t>
            </a:r>
            <a:endParaRPr lang="fr-FR" dirty="0"/>
          </a:p>
        </p:txBody>
      </p:sp>
      <p:sp>
        <p:nvSpPr>
          <p:cNvPr id="4" name="Espace réservé du contenu 3">
            <a:extLst>
              <a:ext uri="{FF2B5EF4-FFF2-40B4-BE49-F238E27FC236}">
                <a16:creationId xmlns:a16="http://schemas.microsoft.com/office/drawing/2014/main" id="{56DE4180-DE63-0315-B160-DB80DEFAC1C6}"/>
              </a:ext>
            </a:extLst>
          </p:cNvPr>
          <p:cNvSpPr>
            <a:spLocks noGrp="1"/>
          </p:cNvSpPr>
          <p:nvPr>
            <p:ph idx="10"/>
          </p:nvPr>
        </p:nvSpPr>
        <p:spPr/>
        <p:txBody>
          <a:bodyPr>
            <a:normAutofit/>
          </a:bodyPr>
          <a:lstStyle/>
          <a:p>
            <a:r>
              <a:rPr lang="fr-CA" dirty="0"/>
              <a:t>La démocratie, c’est une façon de décider ensemble ce qui convient le mieux pour toutes et tous. Elle aide à choisir des actions qui bénéficient à l’ensemble de la société.</a:t>
            </a:r>
          </a:p>
          <a:p>
            <a:r>
              <a:rPr lang="fr-CA" dirty="0"/>
              <a:t>Les changements climatiques affectent tout le monde : les enfants, les adultes, les animaux et les plantes. La lutte contre ces bouleversements pour protéger la planète est un défi collectif où la démocratie joue un rôle essentiel. Grâce à celle-ci, les citoyennes et citoyens peuvent unir leurs forces pour adopter des lois qui protègent la nature, par exemple qui encouragent à planter plus d’arbres, à utiliser des énergies propres ou à réduire les déchets. Tout ceci permet d’agir face aux changements climatiques.</a:t>
            </a:r>
          </a:p>
        </p:txBody>
      </p:sp>
      <p:sp>
        <p:nvSpPr>
          <p:cNvPr id="5" name="Espace réservé du contenu 4">
            <a:extLst>
              <a:ext uri="{FF2B5EF4-FFF2-40B4-BE49-F238E27FC236}">
                <a16:creationId xmlns:a16="http://schemas.microsoft.com/office/drawing/2014/main" id="{EAB460BA-874C-B0C3-749A-241320C05C62}"/>
              </a:ext>
            </a:extLst>
          </p:cNvPr>
          <p:cNvSpPr>
            <a:spLocks noGrp="1"/>
          </p:cNvSpPr>
          <p:nvPr>
            <p:ph idx="11"/>
          </p:nvPr>
        </p:nvSpPr>
        <p:spPr/>
        <p:txBody>
          <a:bodyPr>
            <a:normAutofit fontScale="92500"/>
          </a:bodyPr>
          <a:lstStyle/>
          <a:p>
            <a:r>
              <a:rPr lang="fr-FR" dirty="0"/>
              <a:t>(Voir page 1)</a:t>
            </a:r>
          </a:p>
        </p:txBody>
      </p:sp>
      <p:pic>
        <p:nvPicPr>
          <p:cNvPr id="9" name="Espace réservé du contenu 8">
            <a:extLst>
              <a:ext uri="{FF2B5EF4-FFF2-40B4-BE49-F238E27FC236}">
                <a16:creationId xmlns:a16="http://schemas.microsoft.com/office/drawing/2014/main" id="{41EBA56C-6B3E-E9BB-E028-BC9F7B1131CB}"/>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6657975" y="2159266"/>
            <a:ext cx="4583113" cy="3052407"/>
          </a:xfrm>
        </p:spPr>
      </p:pic>
      <p:sp>
        <p:nvSpPr>
          <p:cNvPr id="3" name="Espace réservé du numéro de diapositive 2"/>
          <p:cNvSpPr>
            <a:spLocks noGrp="1"/>
          </p:cNvSpPr>
          <p:nvPr>
            <p:ph type="sldNum" sz="quarter" idx="14"/>
          </p:nvPr>
        </p:nvSpPr>
        <p:spPr/>
        <p:txBody>
          <a:bodyPr/>
          <a:lstStyle/>
          <a:p>
            <a:fld id="{CEB3DBC7-5727-4644-8450-8B02E3206B10}" type="slidenum">
              <a:rPr lang="fr-CA" smtClean="0"/>
              <a:t>26</a:t>
            </a:fld>
            <a:endParaRPr lang="fr-CA"/>
          </a:p>
        </p:txBody>
      </p:sp>
      <p:sp>
        <p:nvSpPr>
          <p:cNvPr id="7" name="Rectangle 6"/>
          <p:cNvSpPr/>
          <p:nvPr/>
        </p:nvSpPr>
        <p:spPr>
          <a:xfrm>
            <a:off x="10090150" y="5962287"/>
            <a:ext cx="1263650" cy="285750"/>
          </a:xfrm>
          <a:prstGeom prst="rect">
            <a:avLst/>
          </a:prstGeom>
          <a:solidFill>
            <a:srgbClr val="D1D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ZoneTexte 7">
            <a:hlinkClick r:id="rId3"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519758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B506C-7289-49C4-DE76-4E97B5CE6750}"/>
            </a:ext>
          </a:extLst>
        </p:cNvPr>
        <p:cNvGrpSpPr/>
        <p:nvPr/>
      </p:nvGrpSpPr>
      <p:grpSpPr>
        <a:xfrm>
          <a:off x="0" y="0"/>
          <a:ext cx="0" cy="0"/>
          <a:chOff x="0" y="0"/>
          <a:chExt cx="0" cy="0"/>
        </a:xfrm>
      </p:grpSpPr>
      <p:grpSp>
        <p:nvGrpSpPr>
          <p:cNvPr id="29" name="Groupe 28">
            <a:extLst>
              <a:ext uri="{FF2B5EF4-FFF2-40B4-BE49-F238E27FC236}">
                <a16:creationId xmlns:a16="http://schemas.microsoft.com/office/drawing/2014/main" id="{3BC10896-9CD5-D600-AA87-5FDBC15E8B4F}"/>
              </a:ext>
            </a:extLst>
          </p:cNvPr>
          <p:cNvGrpSpPr/>
          <p:nvPr/>
        </p:nvGrpSpPr>
        <p:grpSpPr>
          <a:xfrm>
            <a:off x="6128382" y="1490645"/>
            <a:ext cx="4892544" cy="707886"/>
            <a:chOff x="2222695" y="3481324"/>
            <a:chExt cx="3663103" cy="707886"/>
          </a:xfrm>
        </p:grpSpPr>
        <p:sp>
          <p:nvSpPr>
            <p:cNvPr id="10" name="Rectangle : coins arrondis 9">
              <a:extLst>
                <a:ext uri="{FF2B5EF4-FFF2-40B4-BE49-F238E27FC236}">
                  <a16:creationId xmlns:a16="http://schemas.microsoft.com/office/drawing/2014/main" id="{3D3125E2-0386-3330-D44B-4CD654A1CA89}"/>
                </a:ext>
              </a:extLst>
            </p:cNvPr>
            <p:cNvSpPr/>
            <p:nvPr/>
          </p:nvSpPr>
          <p:spPr>
            <a:xfrm>
              <a:off x="2222695" y="3504352"/>
              <a:ext cx="3663103"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33076A91-5B56-F029-14CA-A986A711EEBF}"/>
                </a:ext>
              </a:extLst>
            </p:cNvPr>
            <p:cNvSpPr txBox="1">
              <a:spLocks/>
            </p:cNvSpPr>
            <p:nvPr/>
          </p:nvSpPr>
          <p:spPr>
            <a:xfrm>
              <a:off x="2222695" y="3481324"/>
              <a:ext cx="3663102" cy="707886"/>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 création du parc national de Yellowstone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ZoneTexte 17">
              <a:extLst>
                <a:ext uri="{FF2B5EF4-FFF2-40B4-BE49-F238E27FC236}">
                  <a16:creationId xmlns:a16="http://schemas.microsoft.com/office/drawing/2014/main" id="{279B2F7F-AE45-32DE-0DBA-E3FE23537933}"/>
                </a:ext>
              </a:extLst>
            </p:cNvPr>
            <p:cNvSpPr txBox="1"/>
            <p:nvPr/>
          </p:nvSpPr>
          <p:spPr>
            <a:xfrm>
              <a:off x="2228972" y="3898536"/>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28)</a:t>
              </a:r>
            </a:p>
          </p:txBody>
        </p:sp>
      </p:grpSp>
      <p:grpSp>
        <p:nvGrpSpPr>
          <p:cNvPr id="31" name="Groupe 30">
            <a:extLst>
              <a:ext uri="{FF2B5EF4-FFF2-40B4-BE49-F238E27FC236}">
                <a16:creationId xmlns:a16="http://schemas.microsoft.com/office/drawing/2014/main" id="{2153F255-EF6C-2E66-5A88-5693ACB396E4}"/>
              </a:ext>
            </a:extLst>
          </p:cNvPr>
          <p:cNvGrpSpPr/>
          <p:nvPr/>
        </p:nvGrpSpPr>
        <p:grpSpPr>
          <a:xfrm>
            <a:off x="7463589" y="2314953"/>
            <a:ext cx="2222128" cy="616041"/>
            <a:chOff x="6411310" y="3502882"/>
            <a:chExt cx="2249216" cy="616041"/>
          </a:xfrm>
        </p:grpSpPr>
        <p:grpSp>
          <p:nvGrpSpPr>
            <p:cNvPr id="15" name="Groupe 14">
              <a:extLst>
                <a:ext uri="{FF2B5EF4-FFF2-40B4-BE49-F238E27FC236}">
                  <a16:creationId xmlns:a16="http://schemas.microsoft.com/office/drawing/2014/main" id="{D6EA2263-2A7D-12FE-DB43-96BBE173ECB7}"/>
                </a:ext>
              </a:extLst>
            </p:cNvPr>
            <p:cNvGrpSpPr/>
            <p:nvPr/>
          </p:nvGrpSpPr>
          <p:grpSpPr>
            <a:xfrm>
              <a:off x="6411311" y="3502882"/>
              <a:ext cx="2249215" cy="400110"/>
              <a:chOff x="2511972" y="3887358"/>
              <a:chExt cx="2249215" cy="400110"/>
            </a:xfrm>
          </p:grpSpPr>
          <p:sp>
            <p:nvSpPr>
              <p:cNvPr id="16" name="Rectangle : coins arrondis 15">
                <a:extLst>
                  <a:ext uri="{FF2B5EF4-FFF2-40B4-BE49-F238E27FC236}">
                    <a16:creationId xmlns:a16="http://schemas.microsoft.com/office/drawing/2014/main" id="{B8968F2C-C4C6-A3E3-5079-68BEB3820C0F}"/>
                  </a:ext>
                </a:extLst>
              </p:cNvPr>
              <p:cNvSpPr/>
              <p:nvPr/>
            </p:nvSpPr>
            <p:spPr>
              <a:xfrm>
                <a:off x="2511973" y="3888828"/>
                <a:ext cx="224921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hlinkClick r:id="rId3" action="ppaction://hlinksldjump"/>
                <a:extLst>
                  <a:ext uri="{FF2B5EF4-FFF2-40B4-BE49-F238E27FC236}">
                    <a16:creationId xmlns:a16="http://schemas.microsoft.com/office/drawing/2014/main" id="{6E925482-8EC9-9C60-A499-06B1DF39DA92}"/>
                  </a:ext>
                </a:extLst>
              </p:cNvPr>
              <p:cNvSpPr txBox="1"/>
              <p:nvPr/>
            </p:nvSpPr>
            <p:spPr>
              <a:xfrm>
                <a:off x="2511972" y="3887358"/>
                <a:ext cx="2249214"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Le Jour de la Terre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0" name="ZoneTexte 19">
              <a:extLst>
                <a:ext uri="{FF2B5EF4-FFF2-40B4-BE49-F238E27FC236}">
                  <a16:creationId xmlns:a16="http://schemas.microsoft.com/office/drawing/2014/main" id="{C6D3BDF8-DAA2-2BC9-A3C5-813B47BF8269}"/>
                </a:ext>
              </a:extLst>
            </p:cNvPr>
            <p:cNvSpPr txBox="1"/>
            <p:nvPr/>
          </p:nvSpPr>
          <p:spPr>
            <a:xfrm>
              <a:off x="6411310" y="3872702"/>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29)</a:t>
              </a:r>
            </a:p>
          </p:txBody>
        </p:sp>
      </p:grpSp>
      <p:grpSp>
        <p:nvGrpSpPr>
          <p:cNvPr id="32" name="Groupe 31">
            <a:extLst>
              <a:ext uri="{FF2B5EF4-FFF2-40B4-BE49-F238E27FC236}">
                <a16:creationId xmlns:a16="http://schemas.microsoft.com/office/drawing/2014/main" id="{33A1DC25-C311-909F-0D69-C7F88167B393}"/>
              </a:ext>
            </a:extLst>
          </p:cNvPr>
          <p:cNvGrpSpPr/>
          <p:nvPr/>
        </p:nvGrpSpPr>
        <p:grpSpPr>
          <a:xfrm>
            <a:off x="6549189" y="3979000"/>
            <a:ext cx="4050922" cy="614571"/>
            <a:chOff x="5242194" y="4455438"/>
            <a:chExt cx="4893499" cy="614571"/>
          </a:xfrm>
        </p:grpSpPr>
        <p:sp>
          <p:nvSpPr>
            <p:cNvPr id="22" name="Rectangle : coins arrondis 21">
              <a:extLst>
                <a:ext uri="{FF2B5EF4-FFF2-40B4-BE49-F238E27FC236}">
                  <a16:creationId xmlns:a16="http://schemas.microsoft.com/office/drawing/2014/main" id="{694168D0-9FC8-334F-E680-97D22A4A693C}"/>
                </a:ext>
              </a:extLst>
            </p:cNvPr>
            <p:cNvSpPr/>
            <p:nvPr/>
          </p:nvSpPr>
          <p:spPr>
            <a:xfrm>
              <a:off x="5242194" y="4455438"/>
              <a:ext cx="4893499"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ZoneTexte 23">
              <a:extLst>
                <a:ext uri="{FF2B5EF4-FFF2-40B4-BE49-F238E27FC236}">
                  <a16:creationId xmlns:a16="http://schemas.microsoft.com/office/drawing/2014/main" id="{2AAA3B0D-2013-F25E-7403-45BD210D38A1}"/>
                </a:ext>
              </a:extLst>
            </p:cNvPr>
            <p:cNvSpPr txBox="1"/>
            <p:nvPr/>
          </p:nvSpPr>
          <p:spPr>
            <a:xfrm>
              <a:off x="6411309" y="4823788"/>
              <a:ext cx="2555267"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31)</a:t>
              </a:r>
            </a:p>
          </p:txBody>
        </p:sp>
      </p:grpSp>
      <p:sp>
        <p:nvSpPr>
          <p:cNvPr id="3" name="ZoneTexte 2">
            <a:extLst>
              <a:ext uri="{FF2B5EF4-FFF2-40B4-BE49-F238E27FC236}">
                <a16:creationId xmlns:a16="http://schemas.microsoft.com/office/drawing/2014/main" id="{FF2AA314-42A0-05B9-269C-D780DAA2ACF3}"/>
              </a:ext>
            </a:extLst>
          </p:cNvPr>
          <p:cNvSpPr txBox="1"/>
          <p:nvPr/>
        </p:nvSpPr>
        <p:spPr>
          <a:xfrm>
            <a:off x="1332648" y="2171600"/>
            <a:ext cx="3656825" cy="646331"/>
          </a:xfrm>
          <a:prstGeom prst="rect">
            <a:avLst/>
          </a:prstGeom>
          <a:noFill/>
        </p:spPr>
        <p:txBody>
          <a:bodyPr wrap="square" rtlCol="0">
            <a:spAutoFit/>
          </a:bodyPr>
          <a:lstStyle/>
          <a:p>
            <a:r>
              <a:rPr lang="fr-CA" sz="3600" b="1" kern="1400" spc="-50" dirty="0">
                <a:solidFill>
                  <a:srgbClr val="F18C55"/>
                </a:solidFill>
                <a:latin typeface="Calibri" panose="020F0502020204030204" pitchFamily="34" charset="0"/>
                <a:ea typeface="Times New Roman" panose="02020603050405020304" pitchFamily="18" charset="0"/>
                <a:cs typeface="Calibri" panose="020F0502020204030204" pitchFamily="34" charset="0"/>
              </a:rPr>
              <a:t>L’écologie</a:t>
            </a:r>
            <a:endParaRPr lang="fr-CA" sz="3600" kern="1400" spc="-50" dirty="0">
              <a:solidFill>
                <a:srgbClr val="F18C55"/>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3" name="Groupe 32">
            <a:extLst>
              <a:ext uri="{FF2B5EF4-FFF2-40B4-BE49-F238E27FC236}">
                <a16:creationId xmlns:a16="http://schemas.microsoft.com/office/drawing/2014/main" id="{2A6CD822-23B6-B290-D489-A493294220CC}"/>
              </a:ext>
            </a:extLst>
          </p:cNvPr>
          <p:cNvGrpSpPr/>
          <p:nvPr/>
        </p:nvGrpSpPr>
        <p:grpSpPr>
          <a:xfrm>
            <a:off x="5650832" y="4745391"/>
            <a:ext cx="5847628" cy="623215"/>
            <a:chOff x="4971391" y="5442390"/>
            <a:chExt cx="2249214" cy="623215"/>
          </a:xfrm>
        </p:grpSpPr>
        <p:grpSp>
          <p:nvGrpSpPr>
            <p:cNvPr id="4" name="Groupe 3">
              <a:extLst>
                <a:ext uri="{FF2B5EF4-FFF2-40B4-BE49-F238E27FC236}">
                  <a16:creationId xmlns:a16="http://schemas.microsoft.com/office/drawing/2014/main" id="{7CEC5B78-4323-7DAC-D26E-FE8B68C20665}"/>
                </a:ext>
              </a:extLst>
            </p:cNvPr>
            <p:cNvGrpSpPr/>
            <p:nvPr/>
          </p:nvGrpSpPr>
          <p:grpSpPr>
            <a:xfrm>
              <a:off x="5042818" y="5442390"/>
              <a:ext cx="2106364" cy="400110"/>
              <a:chOff x="2583398" y="3875965"/>
              <a:chExt cx="2106364" cy="400110"/>
            </a:xfrm>
          </p:grpSpPr>
          <p:sp>
            <p:nvSpPr>
              <p:cNvPr id="5" name="Rectangle : coins arrondis 4">
                <a:extLst>
                  <a:ext uri="{FF2B5EF4-FFF2-40B4-BE49-F238E27FC236}">
                    <a16:creationId xmlns:a16="http://schemas.microsoft.com/office/drawing/2014/main" id="{E35B52BC-9071-A446-74EC-2F62FAD86748}"/>
                  </a:ext>
                </a:extLst>
              </p:cNvPr>
              <p:cNvSpPr/>
              <p:nvPr/>
            </p:nvSpPr>
            <p:spPr>
              <a:xfrm>
                <a:off x="2583398" y="3888828"/>
                <a:ext cx="210636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hlinkClick r:id="rId4" action="ppaction://hlinksldjump"/>
                <a:extLst>
                  <a:ext uri="{FF2B5EF4-FFF2-40B4-BE49-F238E27FC236}">
                    <a16:creationId xmlns:a16="http://schemas.microsoft.com/office/drawing/2014/main" id="{E9947CD0-6748-41D6-7885-8855406D4464}"/>
                  </a:ext>
                </a:extLst>
              </p:cNvPr>
              <p:cNvSpPr txBox="1"/>
              <p:nvPr/>
            </p:nvSpPr>
            <p:spPr>
              <a:xfrm>
                <a:off x="2583398" y="3875965"/>
                <a:ext cx="2106361"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 Journée internationale du nettoyage des côtes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5" name="ZoneTexte 24">
              <a:extLst>
                <a:ext uri="{FF2B5EF4-FFF2-40B4-BE49-F238E27FC236}">
                  <a16:creationId xmlns:a16="http://schemas.microsoft.com/office/drawing/2014/main" id="{214EB6A2-E659-F27C-9DA3-1EB356E1BD95}"/>
                </a:ext>
              </a:extLst>
            </p:cNvPr>
            <p:cNvSpPr txBox="1"/>
            <p:nvPr/>
          </p:nvSpPr>
          <p:spPr>
            <a:xfrm>
              <a:off x="4971391" y="5819384"/>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32)</a:t>
              </a:r>
            </a:p>
          </p:txBody>
        </p:sp>
      </p:grpSp>
      <p:grpSp>
        <p:nvGrpSpPr>
          <p:cNvPr id="30" name="Groupe 29">
            <a:extLst>
              <a:ext uri="{FF2B5EF4-FFF2-40B4-BE49-F238E27FC236}">
                <a16:creationId xmlns:a16="http://schemas.microsoft.com/office/drawing/2014/main" id="{569C1469-05C4-5534-907A-9866CADE1BE1}"/>
              </a:ext>
            </a:extLst>
          </p:cNvPr>
          <p:cNvGrpSpPr/>
          <p:nvPr/>
        </p:nvGrpSpPr>
        <p:grpSpPr>
          <a:xfrm>
            <a:off x="6902116" y="3107854"/>
            <a:ext cx="3345072" cy="655104"/>
            <a:chOff x="2222693" y="4437835"/>
            <a:chExt cx="4188612" cy="655104"/>
          </a:xfrm>
        </p:grpSpPr>
        <p:sp>
          <p:nvSpPr>
            <p:cNvPr id="26" name="Rectangle : coins arrondis 25">
              <a:extLst>
                <a:ext uri="{FF2B5EF4-FFF2-40B4-BE49-F238E27FC236}">
                  <a16:creationId xmlns:a16="http://schemas.microsoft.com/office/drawing/2014/main" id="{AE8923ED-886F-AE0C-548B-09B08A5F5666}"/>
                </a:ext>
              </a:extLst>
            </p:cNvPr>
            <p:cNvSpPr/>
            <p:nvPr/>
          </p:nvSpPr>
          <p:spPr>
            <a:xfrm>
              <a:off x="2222694" y="4452534"/>
              <a:ext cx="4188611"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hlinkClick r:id="rId5" action="ppaction://hlinksldjump"/>
              <a:extLst>
                <a:ext uri="{FF2B5EF4-FFF2-40B4-BE49-F238E27FC236}">
                  <a16:creationId xmlns:a16="http://schemas.microsoft.com/office/drawing/2014/main" id="{45E549C5-163F-2424-D856-C093167F1787}"/>
                </a:ext>
              </a:extLst>
            </p:cNvPr>
            <p:cNvSpPr txBox="1">
              <a:spLocks/>
            </p:cNvSpPr>
            <p:nvPr/>
          </p:nvSpPr>
          <p:spPr>
            <a:xfrm>
              <a:off x="2222693" y="4437835"/>
              <a:ext cx="4188611"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L’hydroélectricité au Québec</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8" name="ZoneTexte 27">
              <a:extLst>
                <a:ext uri="{FF2B5EF4-FFF2-40B4-BE49-F238E27FC236}">
                  <a16:creationId xmlns:a16="http://schemas.microsoft.com/office/drawing/2014/main" id="{DD7B614D-007D-FE56-F389-052C8B064319}"/>
                </a:ext>
              </a:extLst>
            </p:cNvPr>
            <p:cNvSpPr txBox="1"/>
            <p:nvPr/>
          </p:nvSpPr>
          <p:spPr>
            <a:xfrm>
              <a:off x="2228971" y="4846718"/>
              <a:ext cx="418233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30)</a:t>
              </a:r>
            </a:p>
          </p:txBody>
        </p:sp>
      </p:grpSp>
      <p:sp>
        <p:nvSpPr>
          <p:cNvPr id="36" name="ZoneTexte 22">
            <a:hlinkClick r:id="rId6" action="ppaction://hlinksldjump"/>
            <a:extLst>
              <a:ext uri="{FF2B5EF4-FFF2-40B4-BE49-F238E27FC236}">
                <a16:creationId xmlns:a16="http://schemas.microsoft.com/office/drawing/2014/main" id="{5CA6FF6D-3F04-11F3-8942-641E1DAF5F59}"/>
              </a:ext>
            </a:extLst>
          </p:cNvPr>
          <p:cNvSpPr txBox="1"/>
          <p:nvPr/>
        </p:nvSpPr>
        <p:spPr>
          <a:xfrm>
            <a:off x="6581274" y="3957896"/>
            <a:ext cx="3986756"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L’interdiction des sacs en plastique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 name="ZoneTexte 1">
            <a:extLst>
              <a:ext uri="{FF2B5EF4-FFF2-40B4-BE49-F238E27FC236}">
                <a16:creationId xmlns:a16="http://schemas.microsoft.com/office/drawing/2014/main" id="{7DD7BC38-D36E-1798-02D9-F98F391A6C51}"/>
              </a:ext>
            </a:extLst>
          </p:cNvPr>
          <p:cNvSpPr txBox="1"/>
          <p:nvPr/>
        </p:nvSpPr>
        <p:spPr>
          <a:xfrm>
            <a:off x="1332648" y="2929541"/>
            <a:ext cx="5556738" cy="707886"/>
          </a:xfrm>
          <a:prstGeom prst="rect">
            <a:avLst/>
          </a:prstGeom>
          <a:noFill/>
        </p:spPr>
        <p:txBody>
          <a:bodyPr wrap="square" rtlCol="0">
            <a:spAutoFit/>
          </a:bodyPr>
          <a:lstStyle/>
          <a:p>
            <a:r>
              <a:rPr lang="fr-FR" sz="2000" b="1" kern="1400" spc="-50" dirty="0">
                <a:latin typeface="Calibri" panose="020F0502020204030204" pitchFamily="34" charset="0"/>
                <a:ea typeface="Times New Roman" panose="02020603050405020304" pitchFamily="18" charset="0"/>
                <a:cs typeface="Calibri" panose="020F0502020204030204" pitchFamily="34" charset="0"/>
              </a:rPr>
              <a:t>Choisissez une initiative inspirante ou </a:t>
            </a:r>
            <a:br>
              <a:rPr lang="fr-FR" sz="2000" b="1" kern="1400" spc="-50" dirty="0">
                <a:latin typeface="Calibri" panose="020F0502020204030204" pitchFamily="34" charset="0"/>
                <a:ea typeface="Times New Roman" panose="02020603050405020304" pitchFamily="18" charset="0"/>
                <a:cs typeface="Calibri" panose="020F0502020204030204" pitchFamily="34" charset="0"/>
              </a:rPr>
            </a:br>
            <a:r>
              <a:rPr lang="fr-FR" sz="2000" b="1" kern="1400" spc="-50" dirty="0">
                <a:latin typeface="Calibri" panose="020F0502020204030204" pitchFamily="34" charset="0"/>
                <a:ea typeface="Times New Roman" panose="02020603050405020304" pitchFamily="18" charset="0"/>
                <a:cs typeface="Calibri" panose="020F0502020204030204" pitchFamily="34" charset="0"/>
              </a:rPr>
              <a:t>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7" name="Espace réservé du numéro de diapositive 6"/>
          <p:cNvSpPr>
            <a:spLocks noGrp="1"/>
          </p:cNvSpPr>
          <p:nvPr>
            <p:ph type="sldNum" sz="quarter" idx="10"/>
          </p:nvPr>
        </p:nvSpPr>
        <p:spPr/>
        <p:txBody>
          <a:bodyPr/>
          <a:lstStyle/>
          <a:p>
            <a:fld id="{CEB3DBC7-5727-4644-8450-8B02E3206B10}" type="slidenum">
              <a:rPr lang="fr-CA" smtClean="0"/>
              <a:t>27</a:t>
            </a:fld>
            <a:endParaRPr lang="fr-CA"/>
          </a:p>
        </p:txBody>
      </p:sp>
    </p:spTree>
    <p:extLst>
      <p:ext uri="{BB962C8B-B14F-4D97-AF65-F5344CB8AC3E}">
        <p14:creationId xmlns:p14="http://schemas.microsoft.com/office/powerpoint/2010/main" val="17133349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La création du parc national de Yellowstone</a:t>
            </a:r>
            <a:endParaRPr lang="en-US"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(1872)</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4" y="2053598"/>
            <a:ext cx="4306595" cy="4236785"/>
          </a:xfrm>
        </p:spPr>
        <p:txBody>
          <a:bodyPr>
            <a:normAutofit/>
          </a:bodyPr>
          <a:lstStyle/>
          <a:p>
            <a:r>
              <a:rPr lang="fr-CA" sz="1600" dirty="0"/>
              <a:t>Créé il y a environ 150 ans, le parc national de Yellowstone est le tout premier parc national du monde! Situé aux États-Unis, il protège des trésors naturels précieux : des animaux comme les ours, les loups et les bisons ainsi que de vastes forêts, des montagnes et des rivières. Il y a aussi des geysers, des jets d’eau chaude qui sortent de la terre de façon spectaculaire, comme des fontaines magiques. Ce parc a été conçu pour préserver la beauté et la richesse de la nature. </a:t>
            </a:r>
            <a:endParaRPr lang="en-US" sz="1600" dirty="0"/>
          </a:p>
          <a:p>
            <a:r>
              <a:rPr lang="fr-CA" sz="1600" dirty="0"/>
              <a:t>Les gens peuvent le visiter pour admirer ses merveilles et apprendre à respecter la planète. Ce lieu nous rappelle que protéger l’environnement est une mission essentielle, et ce, partout dans le monde.</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33)</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6000" y="2155083"/>
            <a:ext cx="5034989" cy="3356659"/>
          </a:xfrm>
          <a:prstGeom prst="rect">
            <a:avLst/>
          </a:prstGeom>
        </p:spPr>
      </p:pic>
      <p:sp>
        <p:nvSpPr>
          <p:cNvPr id="6" name="Espace réservé du numéro de diapositive 5"/>
          <p:cNvSpPr>
            <a:spLocks noGrp="1"/>
          </p:cNvSpPr>
          <p:nvPr>
            <p:ph type="sldNum" sz="quarter" idx="14"/>
          </p:nvPr>
        </p:nvSpPr>
        <p:spPr/>
        <p:txBody>
          <a:bodyPr/>
          <a:lstStyle/>
          <a:p>
            <a:fld id="{CEB3DBC7-5727-4644-8450-8B02E3206B10}" type="slidenum">
              <a:rPr lang="fr-CA" smtClean="0"/>
              <a:t>28</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2257630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Le Jour de la Terre</a:t>
            </a:r>
            <a:endParaRPr lang="en-US"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(1970)</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4" y="2053598"/>
            <a:ext cx="4133601" cy="4236785"/>
          </a:xfrm>
        </p:spPr>
        <p:txBody>
          <a:bodyPr>
            <a:normAutofit/>
          </a:bodyPr>
          <a:lstStyle/>
          <a:p>
            <a:r>
              <a:rPr lang="fr-CA" sz="1600" dirty="0"/>
              <a:t>Depuis environ 55 ans, le Jour de la Terre est une occasion spéciale pour réfléchir à l’état de notre planète et agir en sa faveur. Chaque année, partout dans le monde, des personnes posent des actions pour aider la nature : elles plantent des arbres, ramassent les déchets dans les parcs ou économisent l’eau et l’électricité, par exemple. </a:t>
            </a:r>
            <a:endParaRPr lang="en-US" sz="1600" dirty="0"/>
          </a:p>
          <a:p>
            <a:r>
              <a:rPr lang="fr-CA" sz="1600" dirty="0"/>
              <a:t>Cette journée nous rappelle que même les plus petits gestes, comme recycler ou éteindre la lumière, contribuent à préserver la beauté et la propreté de la Terre. Ensemble, nous pouvons protéger la planète, notre maison, car elle est importante pour tout le monde.</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33)</a:t>
            </a:r>
          </a:p>
        </p:txBody>
      </p:sp>
      <p:pic>
        <p:nvPicPr>
          <p:cNvPr id="10"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65774" y="1165936"/>
            <a:ext cx="2900014" cy="4350022"/>
          </a:xfrm>
          <a:prstGeom prst="rect">
            <a:avLst/>
          </a:prstGeom>
        </p:spPr>
      </p:pic>
      <p:sp>
        <p:nvSpPr>
          <p:cNvPr id="6" name="Espace réservé du numéro de diapositive 5"/>
          <p:cNvSpPr>
            <a:spLocks noGrp="1"/>
          </p:cNvSpPr>
          <p:nvPr>
            <p:ph type="sldNum" sz="quarter" idx="14"/>
          </p:nvPr>
        </p:nvSpPr>
        <p:spPr/>
        <p:txBody>
          <a:bodyPr/>
          <a:lstStyle/>
          <a:p>
            <a:fld id="{CEB3DBC7-5727-4644-8450-8B02E3206B10}" type="slidenum">
              <a:rPr lang="fr-CA" smtClean="0"/>
              <a:t>29</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4228336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B506C-7289-49C4-DE76-4E97B5CE6750}"/>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37BC3D80-3B28-78AE-8108-31059EE4991B}"/>
              </a:ext>
            </a:extLst>
          </p:cNvPr>
          <p:cNvSpPr txBox="1"/>
          <p:nvPr/>
        </p:nvSpPr>
        <p:spPr>
          <a:xfrm>
            <a:off x="1332648" y="2929541"/>
            <a:ext cx="5556738" cy="707886"/>
          </a:xfrm>
          <a:prstGeom prst="rect">
            <a:avLst/>
          </a:prstGeom>
          <a:noFill/>
        </p:spPr>
        <p:txBody>
          <a:bodyPr wrap="square" rtlCol="0">
            <a:spAutoFit/>
          </a:bodyPr>
          <a:lstStyle/>
          <a:p>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a:t>
            </a:r>
            <a:r>
              <a:rPr lang="fr-CA" sz="2000" b="1" dirty="0">
                <a:effectLst/>
                <a:latin typeface="Calibri" panose="020F0502020204030204" pitchFamily="34" charset="0"/>
                <a:ea typeface="Aptos" panose="020B0004020202020204" pitchFamily="34" charset="0"/>
                <a:cs typeface="Calibri" panose="020F0502020204030204" pitchFamily="34" charset="0"/>
              </a:rPr>
              <a:t>une initiative inspirante </a:t>
            </a:r>
            <a:br>
              <a:rPr lang="fr-CA" sz="2000" b="1" dirty="0">
                <a:effectLst/>
                <a:latin typeface="Calibri" panose="020F0502020204030204" pitchFamily="34" charset="0"/>
                <a:ea typeface="Aptos" panose="020B0004020202020204" pitchFamily="34" charset="0"/>
                <a:cs typeface="Calibri" panose="020F0502020204030204" pitchFamily="34" charset="0"/>
              </a:rPr>
            </a:br>
            <a:r>
              <a:rPr lang="fr-CA" sz="2000" b="1" dirty="0">
                <a:effectLst/>
                <a:latin typeface="Calibri" panose="020F0502020204030204" pitchFamily="34" charset="0"/>
                <a:ea typeface="Aptos" panose="020B0004020202020204" pitchFamily="34" charset="0"/>
                <a:cs typeface="Calibri" panose="020F0502020204030204" pitchFamily="34" charset="0"/>
              </a:rPr>
              <a:t>ou 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29" name="Groupe 28">
            <a:extLst>
              <a:ext uri="{FF2B5EF4-FFF2-40B4-BE49-F238E27FC236}">
                <a16:creationId xmlns:a16="http://schemas.microsoft.com/office/drawing/2014/main" id="{3BC10896-9CD5-D600-AA87-5FDBC15E8B4F}"/>
              </a:ext>
            </a:extLst>
          </p:cNvPr>
          <p:cNvGrpSpPr/>
          <p:nvPr/>
        </p:nvGrpSpPr>
        <p:grpSpPr>
          <a:xfrm>
            <a:off x="6743102" y="1490645"/>
            <a:ext cx="3663103" cy="663433"/>
            <a:chOff x="2222695" y="3481324"/>
            <a:chExt cx="3663103" cy="663433"/>
          </a:xfrm>
        </p:grpSpPr>
        <p:sp>
          <p:nvSpPr>
            <p:cNvPr id="10" name="Rectangle : coins arrondis 9">
              <a:extLst>
                <a:ext uri="{FF2B5EF4-FFF2-40B4-BE49-F238E27FC236}">
                  <a16:creationId xmlns:a16="http://schemas.microsoft.com/office/drawing/2014/main" id="{3D3125E2-0386-3330-D44B-4CD654A1CA89}"/>
                </a:ext>
              </a:extLst>
            </p:cNvPr>
            <p:cNvSpPr/>
            <p:nvPr/>
          </p:nvSpPr>
          <p:spPr>
            <a:xfrm>
              <a:off x="2222695" y="3504352"/>
              <a:ext cx="3663103"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33076A91-5B56-F029-14CA-A986A711EEBF}"/>
                </a:ext>
              </a:extLst>
            </p:cNvPr>
            <p:cNvSpPr txBox="1">
              <a:spLocks/>
            </p:cNvSpPr>
            <p:nvPr/>
          </p:nvSpPr>
          <p:spPr>
            <a:xfrm>
              <a:off x="2222695" y="3481324"/>
              <a:ext cx="3663102" cy="400110"/>
            </a:xfrm>
            <a:prstGeom prst="rect">
              <a:avLst/>
            </a:prstGeom>
            <a:noFill/>
          </p:spPr>
          <p:txBody>
            <a:bodyPr wrap="square" rtlCol="0">
              <a:spAutoFit/>
            </a:bodyPr>
            <a:lstStyle/>
            <a:p>
              <a:pPr algn="ctr"/>
              <a:r>
                <a:rPr lang="fr-CA" sz="2000" b="1" dirty="0">
                  <a:effectLst/>
                  <a:latin typeface="Calibri" panose="020F0502020204030204" pitchFamily="34" charset="0"/>
                  <a:ea typeface="Aptos" panose="020B0004020202020204" pitchFamily="34" charset="0"/>
                  <a:cs typeface="Calibri" panose="020F0502020204030204" pitchFamily="34" charset="0"/>
                </a:rPr>
                <a:t>Les Jeux olympiques antiques</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ZoneTexte 17">
              <a:extLst>
                <a:ext uri="{FF2B5EF4-FFF2-40B4-BE49-F238E27FC236}">
                  <a16:creationId xmlns:a16="http://schemas.microsoft.com/office/drawing/2014/main" id="{279B2F7F-AE45-32DE-0DBA-E3FE23537933}"/>
                </a:ext>
              </a:extLst>
            </p:cNvPr>
            <p:cNvSpPr txBox="1"/>
            <p:nvPr/>
          </p:nvSpPr>
          <p:spPr>
            <a:xfrm>
              <a:off x="2228972" y="3898536"/>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4)</a:t>
              </a:r>
            </a:p>
          </p:txBody>
        </p:sp>
      </p:grpSp>
      <p:grpSp>
        <p:nvGrpSpPr>
          <p:cNvPr id="31" name="Groupe 30">
            <a:extLst>
              <a:ext uri="{FF2B5EF4-FFF2-40B4-BE49-F238E27FC236}">
                <a16:creationId xmlns:a16="http://schemas.microsoft.com/office/drawing/2014/main" id="{2153F255-EF6C-2E66-5A88-5693ACB396E4}"/>
              </a:ext>
            </a:extLst>
          </p:cNvPr>
          <p:cNvGrpSpPr/>
          <p:nvPr/>
        </p:nvGrpSpPr>
        <p:grpSpPr>
          <a:xfrm>
            <a:off x="7450045" y="2314953"/>
            <a:ext cx="2249216" cy="616041"/>
            <a:chOff x="6411310" y="3502882"/>
            <a:chExt cx="2249216" cy="616041"/>
          </a:xfrm>
        </p:grpSpPr>
        <p:grpSp>
          <p:nvGrpSpPr>
            <p:cNvPr id="15" name="Groupe 14">
              <a:extLst>
                <a:ext uri="{FF2B5EF4-FFF2-40B4-BE49-F238E27FC236}">
                  <a16:creationId xmlns:a16="http://schemas.microsoft.com/office/drawing/2014/main" id="{D6EA2263-2A7D-12FE-DB43-96BBE173ECB7}"/>
                </a:ext>
              </a:extLst>
            </p:cNvPr>
            <p:cNvGrpSpPr/>
            <p:nvPr/>
          </p:nvGrpSpPr>
          <p:grpSpPr>
            <a:xfrm>
              <a:off x="6411311" y="3502882"/>
              <a:ext cx="2249215" cy="400110"/>
              <a:chOff x="2511972" y="3887358"/>
              <a:chExt cx="2249215" cy="400110"/>
            </a:xfrm>
          </p:grpSpPr>
          <p:sp>
            <p:nvSpPr>
              <p:cNvPr id="16" name="Rectangle : coins arrondis 15">
                <a:extLst>
                  <a:ext uri="{FF2B5EF4-FFF2-40B4-BE49-F238E27FC236}">
                    <a16:creationId xmlns:a16="http://schemas.microsoft.com/office/drawing/2014/main" id="{B8968F2C-C4C6-A3E3-5079-68BEB3820C0F}"/>
                  </a:ext>
                </a:extLst>
              </p:cNvPr>
              <p:cNvSpPr/>
              <p:nvPr/>
            </p:nvSpPr>
            <p:spPr>
              <a:xfrm>
                <a:off x="2511973" y="3888828"/>
                <a:ext cx="224921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hlinkClick r:id="rId3" action="ppaction://hlinksldjump"/>
                <a:extLst>
                  <a:ext uri="{FF2B5EF4-FFF2-40B4-BE49-F238E27FC236}">
                    <a16:creationId xmlns:a16="http://schemas.microsoft.com/office/drawing/2014/main" id="{6E925482-8EC9-9C60-A499-06B1DF39DA92}"/>
                  </a:ext>
                </a:extLst>
              </p:cNvPr>
              <p:cNvSpPr txBox="1"/>
              <p:nvPr/>
            </p:nvSpPr>
            <p:spPr>
              <a:xfrm>
                <a:off x="2511972" y="3887358"/>
                <a:ext cx="2249214" cy="400110"/>
              </a:xfrm>
              <a:prstGeom prst="rect">
                <a:avLst/>
              </a:prstGeom>
              <a:noFill/>
            </p:spPr>
            <p:txBody>
              <a:bodyPr wrap="square" rtlCol="0">
                <a:spAutoFit/>
              </a:bodyPr>
              <a:lstStyle/>
              <a:p>
                <a:pPr algn="ctr"/>
                <a:r>
                  <a:rPr lang="fr-CA" sz="2000" b="1" dirty="0">
                    <a:effectLst/>
                    <a:latin typeface="Calibri" panose="020F0502020204030204" pitchFamily="34" charset="0"/>
                    <a:ea typeface="Aptos" panose="020B0004020202020204" pitchFamily="34" charset="0"/>
                    <a:cs typeface="Calibri" panose="020F0502020204030204" pitchFamily="34" charset="0"/>
                  </a:rPr>
                  <a:t>La trêve de Noël</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0" name="ZoneTexte 19">
              <a:extLst>
                <a:ext uri="{FF2B5EF4-FFF2-40B4-BE49-F238E27FC236}">
                  <a16:creationId xmlns:a16="http://schemas.microsoft.com/office/drawing/2014/main" id="{C6D3BDF8-DAA2-2BC9-A3C5-813B47BF8269}"/>
                </a:ext>
              </a:extLst>
            </p:cNvPr>
            <p:cNvSpPr txBox="1"/>
            <p:nvPr/>
          </p:nvSpPr>
          <p:spPr>
            <a:xfrm>
              <a:off x="6411310" y="3872702"/>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5)</a:t>
              </a:r>
            </a:p>
          </p:txBody>
        </p:sp>
      </p:grpSp>
      <p:grpSp>
        <p:nvGrpSpPr>
          <p:cNvPr id="32" name="Groupe 31">
            <a:extLst>
              <a:ext uri="{FF2B5EF4-FFF2-40B4-BE49-F238E27FC236}">
                <a16:creationId xmlns:a16="http://schemas.microsoft.com/office/drawing/2014/main" id="{33A1DC25-C311-909F-0D69-C7F88167B393}"/>
              </a:ext>
            </a:extLst>
          </p:cNvPr>
          <p:cNvGrpSpPr/>
          <p:nvPr/>
        </p:nvGrpSpPr>
        <p:grpSpPr>
          <a:xfrm>
            <a:off x="7297016" y="4027029"/>
            <a:ext cx="2555270" cy="627434"/>
            <a:chOff x="6411308" y="4442575"/>
            <a:chExt cx="2555270" cy="627434"/>
          </a:xfrm>
        </p:grpSpPr>
        <p:sp>
          <p:nvSpPr>
            <p:cNvPr id="22" name="Rectangle : coins arrondis 21">
              <a:extLst>
                <a:ext uri="{FF2B5EF4-FFF2-40B4-BE49-F238E27FC236}">
                  <a16:creationId xmlns:a16="http://schemas.microsoft.com/office/drawing/2014/main" id="{694168D0-9FC8-334F-E680-97D22A4A693C}"/>
                </a:ext>
              </a:extLst>
            </p:cNvPr>
            <p:cNvSpPr/>
            <p:nvPr/>
          </p:nvSpPr>
          <p:spPr>
            <a:xfrm>
              <a:off x="6411310" y="4455438"/>
              <a:ext cx="2555267"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a:hlinkClick r:id="rId4" action="ppaction://hlinksldjump"/>
              <a:extLst>
                <a:ext uri="{FF2B5EF4-FFF2-40B4-BE49-F238E27FC236}">
                  <a16:creationId xmlns:a16="http://schemas.microsoft.com/office/drawing/2014/main" id="{5CA6FF6D-3F04-11F3-8942-641E1DAF5F59}"/>
                </a:ext>
              </a:extLst>
            </p:cNvPr>
            <p:cNvSpPr txBox="1"/>
            <p:nvPr/>
          </p:nvSpPr>
          <p:spPr>
            <a:xfrm>
              <a:off x="6411309" y="4442575"/>
              <a:ext cx="2555269" cy="400110"/>
            </a:xfrm>
            <a:prstGeom prst="rect">
              <a:avLst/>
            </a:prstGeom>
            <a:noFill/>
          </p:spPr>
          <p:txBody>
            <a:bodyPr wrap="square" rtlCol="0">
              <a:spAutoFit/>
            </a:bodyPr>
            <a:lstStyle/>
            <a:p>
              <a:pPr algn="ctr"/>
              <a:r>
                <a:rPr lang="fr-CA" sz="2000" b="1" dirty="0">
                  <a:effectLst/>
                  <a:latin typeface="Calibri" panose="020F0502020204030204" pitchFamily="34" charset="0"/>
                  <a:ea typeface="Aptos" panose="020B0004020202020204" pitchFamily="34" charset="0"/>
                  <a:cs typeface="Calibri" panose="020F0502020204030204" pitchFamily="34" charset="0"/>
                </a:rPr>
                <a:t>La fin de l’Apartheid</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4" name="ZoneTexte 23">
              <a:extLst>
                <a:ext uri="{FF2B5EF4-FFF2-40B4-BE49-F238E27FC236}">
                  <a16:creationId xmlns:a16="http://schemas.microsoft.com/office/drawing/2014/main" id="{2AAA3B0D-2013-F25E-7403-45BD210D38A1}"/>
                </a:ext>
              </a:extLst>
            </p:cNvPr>
            <p:cNvSpPr txBox="1"/>
            <p:nvPr/>
          </p:nvSpPr>
          <p:spPr>
            <a:xfrm>
              <a:off x="6411308" y="4823788"/>
              <a:ext cx="2555267"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7)</a:t>
              </a:r>
            </a:p>
          </p:txBody>
        </p:sp>
      </p:grpSp>
      <p:sp>
        <p:nvSpPr>
          <p:cNvPr id="3" name="ZoneTexte 2">
            <a:extLst>
              <a:ext uri="{FF2B5EF4-FFF2-40B4-BE49-F238E27FC236}">
                <a16:creationId xmlns:a16="http://schemas.microsoft.com/office/drawing/2014/main" id="{FF2AA314-42A0-05B9-269C-D780DAA2ACF3}"/>
              </a:ext>
            </a:extLst>
          </p:cNvPr>
          <p:cNvSpPr txBox="1"/>
          <p:nvPr/>
        </p:nvSpPr>
        <p:spPr>
          <a:xfrm>
            <a:off x="1332648" y="2171600"/>
            <a:ext cx="3656825" cy="646331"/>
          </a:xfrm>
          <a:prstGeom prst="rect">
            <a:avLst/>
          </a:prstGeom>
          <a:noFill/>
        </p:spPr>
        <p:txBody>
          <a:bodyPr wrap="square" rtlCol="0">
            <a:spAutoFit/>
          </a:bodyPr>
          <a:lstStyle/>
          <a:p>
            <a:r>
              <a:rPr lang="fr-CA" sz="3600" b="1" kern="1400" spc="-50" dirty="0">
                <a:solidFill>
                  <a:srgbClr val="F18C55"/>
                </a:solidFill>
                <a:effectLst/>
                <a:latin typeface="Calibri" panose="020F0502020204030204" pitchFamily="34" charset="0"/>
                <a:ea typeface="Times New Roman" panose="02020603050405020304" pitchFamily="18" charset="0"/>
                <a:cs typeface="Calibri" panose="020F0502020204030204" pitchFamily="34" charset="0"/>
              </a:rPr>
              <a:t>La paix</a:t>
            </a:r>
            <a:endParaRPr lang="fr-CA" sz="3600" kern="1400" spc="-50" dirty="0">
              <a:solidFill>
                <a:srgbClr val="F18C55"/>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3" name="Groupe 32">
            <a:extLst>
              <a:ext uri="{FF2B5EF4-FFF2-40B4-BE49-F238E27FC236}">
                <a16:creationId xmlns:a16="http://schemas.microsoft.com/office/drawing/2014/main" id="{2A6CD822-23B6-B290-D489-A493294220CC}"/>
              </a:ext>
            </a:extLst>
          </p:cNvPr>
          <p:cNvGrpSpPr/>
          <p:nvPr/>
        </p:nvGrpSpPr>
        <p:grpSpPr>
          <a:xfrm>
            <a:off x="7450041" y="4872381"/>
            <a:ext cx="2249216" cy="623215"/>
            <a:chOff x="4971391" y="5442390"/>
            <a:chExt cx="2249216" cy="623215"/>
          </a:xfrm>
        </p:grpSpPr>
        <p:grpSp>
          <p:nvGrpSpPr>
            <p:cNvPr id="4" name="Groupe 3">
              <a:extLst>
                <a:ext uri="{FF2B5EF4-FFF2-40B4-BE49-F238E27FC236}">
                  <a16:creationId xmlns:a16="http://schemas.microsoft.com/office/drawing/2014/main" id="{7CEC5B78-4323-7DAC-D26E-FE8B68C20665}"/>
                </a:ext>
              </a:extLst>
            </p:cNvPr>
            <p:cNvGrpSpPr/>
            <p:nvPr/>
          </p:nvGrpSpPr>
          <p:grpSpPr>
            <a:xfrm>
              <a:off x="4971392" y="5442390"/>
              <a:ext cx="2249215" cy="400110"/>
              <a:chOff x="2511972" y="3875965"/>
              <a:chExt cx="2249215" cy="400110"/>
            </a:xfrm>
          </p:grpSpPr>
          <p:sp>
            <p:nvSpPr>
              <p:cNvPr id="5" name="Rectangle : coins arrondis 4">
                <a:extLst>
                  <a:ext uri="{FF2B5EF4-FFF2-40B4-BE49-F238E27FC236}">
                    <a16:creationId xmlns:a16="http://schemas.microsoft.com/office/drawing/2014/main" id="{E35B52BC-9071-A446-74EC-2F62FAD86748}"/>
                  </a:ext>
                </a:extLst>
              </p:cNvPr>
              <p:cNvSpPr/>
              <p:nvPr/>
            </p:nvSpPr>
            <p:spPr>
              <a:xfrm>
                <a:off x="2511973" y="3888828"/>
                <a:ext cx="2249214"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hlinkClick r:id="rId5" action="ppaction://hlinksldjump"/>
                <a:extLst>
                  <a:ext uri="{FF2B5EF4-FFF2-40B4-BE49-F238E27FC236}">
                    <a16:creationId xmlns:a16="http://schemas.microsoft.com/office/drawing/2014/main" id="{E9947CD0-6748-41D6-7885-8855406D4464}"/>
                  </a:ext>
                </a:extLst>
              </p:cNvPr>
              <p:cNvSpPr txBox="1"/>
              <p:nvPr/>
            </p:nvSpPr>
            <p:spPr>
              <a:xfrm>
                <a:off x="2511972" y="3875965"/>
                <a:ext cx="2249214" cy="400110"/>
              </a:xfrm>
              <a:prstGeom prst="rect">
                <a:avLst/>
              </a:prstGeom>
              <a:noFill/>
            </p:spPr>
            <p:txBody>
              <a:bodyPr wrap="square" rtlCol="0">
                <a:spAutoFit/>
              </a:bodyPr>
              <a:lstStyle/>
              <a:p>
                <a:pPr algn="ctr"/>
                <a:r>
                  <a:rPr lang="fr-CA" sz="2000" b="1" dirty="0">
                    <a:effectLst/>
                    <a:latin typeface="Calibri" panose="020F0502020204030204" pitchFamily="34" charset="0"/>
                    <a:ea typeface="Aptos" panose="020B0004020202020204" pitchFamily="34" charset="0"/>
                    <a:cs typeface="Calibri" panose="020F0502020204030204" pitchFamily="34" charset="0"/>
                  </a:rPr>
                  <a:t>La Pax Romana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5" name="ZoneTexte 24">
              <a:extLst>
                <a:ext uri="{FF2B5EF4-FFF2-40B4-BE49-F238E27FC236}">
                  <a16:creationId xmlns:a16="http://schemas.microsoft.com/office/drawing/2014/main" id="{214EB6A2-E659-F27C-9DA3-1EB356E1BD95}"/>
                </a:ext>
              </a:extLst>
            </p:cNvPr>
            <p:cNvSpPr txBox="1"/>
            <p:nvPr/>
          </p:nvSpPr>
          <p:spPr>
            <a:xfrm>
              <a:off x="4971391" y="5819384"/>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8)</a:t>
              </a:r>
            </a:p>
          </p:txBody>
        </p:sp>
      </p:grpSp>
      <p:grpSp>
        <p:nvGrpSpPr>
          <p:cNvPr id="30" name="Groupe 29">
            <a:extLst>
              <a:ext uri="{FF2B5EF4-FFF2-40B4-BE49-F238E27FC236}">
                <a16:creationId xmlns:a16="http://schemas.microsoft.com/office/drawing/2014/main" id="{569C1469-05C4-5534-907A-9866CADE1BE1}"/>
              </a:ext>
            </a:extLst>
          </p:cNvPr>
          <p:cNvGrpSpPr/>
          <p:nvPr/>
        </p:nvGrpSpPr>
        <p:grpSpPr>
          <a:xfrm>
            <a:off x="6480346" y="3107854"/>
            <a:ext cx="4188612" cy="655104"/>
            <a:chOff x="2222693" y="4437835"/>
            <a:chExt cx="4188612" cy="655104"/>
          </a:xfrm>
        </p:grpSpPr>
        <p:sp>
          <p:nvSpPr>
            <p:cNvPr id="26" name="Rectangle : coins arrondis 25">
              <a:extLst>
                <a:ext uri="{FF2B5EF4-FFF2-40B4-BE49-F238E27FC236}">
                  <a16:creationId xmlns:a16="http://schemas.microsoft.com/office/drawing/2014/main" id="{AE8923ED-886F-AE0C-548B-09B08A5F5666}"/>
                </a:ext>
              </a:extLst>
            </p:cNvPr>
            <p:cNvSpPr/>
            <p:nvPr/>
          </p:nvSpPr>
          <p:spPr>
            <a:xfrm>
              <a:off x="2222694" y="4452534"/>
              <a:ext cx="4188611" cy="367862"/>
            </a:xfrm>
            <a:prstGeom prst="roundRect">
              <a:avLst/>
            </a:prstGeom>
            <a:solidFill>
              <a:srgbClr val="B3BDDB">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hlinkClick r:id="rId6" action="ppaction://hlinksldjump"/>
              <a:extLst>
                <a:ext uri="{FF2B5EF4-FFF2-40B4-BE49-F238E27FC236}">
                  <a16:creationId xmlns:a16="http://schemas.microsoft.com/office/drawing/2014/main" id="{45E549C5-163F-2424-D856-C093167F1787}"/>
                </a:ext>
              </a:extLst>
            </p:cNvPr>
            <p:cNvSpPr txBox="1">
              <a:spLocks/>
            </p:cNvSpPr>
            <p:nvPr/>
          </p:nvSpPr>
          <p:spPr>
            <a:xfrm>
              <a:off x="2222693" y="4437835"/>
              <a:ext cx="4188611" cy="400110"/>
            </a:xfrm>
            <a:prstGeom prst="rect">
              <a:avLst/>
            </a:prstGeom>
            <a:noFill/>
          </p:spPr>
          <p:txBody>
            <a:bodyPr wrap="square" rtlCol="0">
              <a:spAutoFit/>
            </a:bodyPr>
            <a:lstStyle/>
            <a:p>
              <a:pPr algn="ctr"/>
              <a:r>
                <a:rPr lang="fr-CA" sz="2000" b="1" dirty="0">
                  <a:effectLst/>
                  <a:latin typeface="Calibri" panose="020F0502020204030204" pitchFamily="34" charset="0"/>
                  <a:ea typeface="Aptos" panose="020B0004020202020204" pitchFamily="34" charset="0"/>
                  <a:cs typeface="Calibri" panose="020F0502020204030204" pitchFamily="34" charset="0"/>
                </a:rPr>
                <a:t>La Journée internationale de la paix</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8" name="ZoneTexte 27">
              <a:extLst>
                <a:ext uri="{FF2B5EF4-FFF2-40B4-BE49-F238E27FC236}">
                  <a16:creationId xmlns:a16="http://schemas.microsoft.com/office/drawing/2014/main" id="{DD7B614D-007D-FE56-F389-052C8B064319}"/>
                </a:ext>
              </a:extLst>
            </p:cNvPr>
            <p:cNvSpPr txBox="1"/>
            <p:nvPr/>
          </p:nvSpPr>
          <p:spPr>
            <a:xfrm>
              <a:off x="2228971" y="4846718"/>
              <a:ext cx="4182333"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6)</a:t>
              </a:r>
            </a:p>
          </p:txBody>
        </p:sp>
      </p:grpSp>
      <p:sp>
        <p:nvSpPr>
          <p:cNvPr id="2" name="Espace réservé du numéro de diapositive 1"/>
          <p:cNvSpPr>
            <a:spLocks noGrp="1"/>
          </p:cNvSpPr>
          <p:nvPr>
            <p:ph type="sldNum" sz="quarter" idx="10"/>
          </p:nvPr>
        </p:nvSpPr>
        <p:spPr/>
        <p:txBody>
          <a:bodyPr/>
          <a:lstStyle/>
          <a:p>
            <a:fld id="{CEB3DBC7-5727-4644-8450-8B02E3206B10}" type="slidenum">
              <a:rPr lang="fr-CA" smtClean="0"/>
              <a:t>3</a:t>
            </a:fld>
            <a:endParaRPr lang="fr-CA"/>
          </a:p>
        </p:txBody>
      </p:sp>
    </p:spTree>
    <p:extLst>
      <p:ext uri="{BB962C8B-B14F-4D97-AF65-F5344CB8AC3E}">
        <p14:creationId xmlns:p14="http://schemas.microsoft.com/office/powerpoint/2010/main" val="17183133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L’hydroélectricité au Québec</a:t>
            </a:r>
            <a:endParaRPr lang="en-US"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(Depuis environ 55 ans)</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5" y="2053598"/>
            <a:ext cx="3985320" cy="4236785"/>
          </a:xfrm>
        </p:spPr>
        <p:txBody>
          <a:bodyPr>
            <a:normAutofit/>
          </a:bodyPr>
          <a:lstStyle/>
          <a:p>
            <a:r>
              <a:rPr lang="fr-CA" sz="1600" dirty="0"/>
              <a:t>L’hydroélectricité est un exemple de décision majeure prise par des gens qui voulaient un avenir meilleur pour tout le monde. À l’époque, de nombreux pays dépendaient du pétrole ou des centrales nucléaires pour produire de l’énergie, mais ces façons de faire polluent et génèrent des déchets dangereux. </a:t>
            </a:r>
            <a:endParaRPr lang="en-US" sz="1600" dirty="0"/>
          </a:p>
          <a:p>
            <a:r>
              <a:rPr lang="fr-CA" sz="1600" dirty="0"/>
              <a:t>Le Québec a choisi une autre voie : la construction de barrages pour produire une énergie plus propre et renouvelable, appelée hydroélectricité. Ce choix a changé l’histoire du Québec et a inspiré le reste du monde. Il prouve qu’il est possible de répondre aux besoins énergétiques tout en protégeant la planète. </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33)</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14303" y="2156005"/>
            <a:ext cx="4726144" cy="3147859"/>
          </a:xfrm>
          <a:prstGeom prst="rect">
            <a:avLst/>
          </a:prstGeom>
        </p:spPr>
      </p:pic>
      <p:sp>
        <p:nvSpPr>
          <p:cNvPr id="6" name="Espace réservé du numéro de diapositive 5"/>
          <p:cNvSpPr>
            <a:spLocks noGrp="1"/>
          </p:cNvSpPr>
          <p:nvPr>
            <p:ph type="sldNum" sz="quarter" idx="14"/>
          </p:nvPr>
        </p:nvSpPr>
        <p:spPr/>
        <p:txBody>
          <a:bodyPr/>
          <a:lstStyle/>
          <a:p>
            <a:fld id="{CEB3DBC7-5727-4644-8450-8B02E3206B10}" type="slidenum">
              <a:rPr lang="fr-CA" smtClean="0"/>
              <a:t>30</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6418863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L’interdiction des sacs en plastique</a:t>
            </a:r>
            <a:endParaRPr lang="en-US"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(De nos jours)</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5" y="2053598"/>
            <a:ext cx="4047104" cy="4236785"/>
          </a:xfrm>
        </p:spPr>
        <p:txBody>
          <a:bodyPr>
            <a:normAutofit/>
          </a:bodyPr>
          <a:lstStyle/>
          <a:p>
            <a:r>
              <a:rPr lang="fr-CA" sz="1600" dirty="0"/>
              <a:t>De nombreux pays ont choisi d’abandonner l’utilisation des sacs en plastique, car ces derniers finissent souvent dans la nature et causent beaucoup de problèmes. Par exemple, ces sacs peuvent se retrouver dans les rivières et les océans, où ils flottent et sont parfois avalés par des animaux, comme les tortues ou les poissons, mettant ainsi leur vie en danger.</a:t>
            </a:r>
            <a:endParaRPr lang="en-US" sz="1600" dirty="0"/>
          </a:p>
          <a:p>
            <a:r>
              <a:rPr lang="fr-CA" sz="1600" dirty="0"/>
              <a:t>En renonçant à ces sacs, nous réduisons les déchets qui polluent les forêts, les plages et les eaux. Les gens utilisent plutôt des sacs réutilisables en tissu ou en d’autres matériaux durables. Ce simple changement contribue à garder la nature propre et à protéger la faune. En prenant soin de la planète, tout le monde est gagnant!</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33)</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89233" y="2156005"/>
            <a:ext cx="5058041" cy="3372028"/>
          </a:xfrm>
          <a:prstGeom prst="rect">
            <a:avLst/>
          </a:prstGeom>
        </p:spPr>
      </p:pic>
      <p:sp>
        <p:nvSpPr>
          <p:cNvPr id="6" name="Espace réservé du numéro de diapositive 5"/>
          <p:cNvSpPr>
            <a:spLocks noGrp="1"/>
          </p:cNvSpPr>
          <p:nvPr>
            <p:ph type="sldNum" sz="quarter" idx="14"/>
          </p:nvPr>
        </p:nvSpPr>
        <p:spPr/>
        <p:txBody>
          <a:bodyPr/>
          <a:lstStyle/>
          <a:p>
            <a:fld id="{CEB3DBC7-5727-4644-8450-8B02E3206B10}" type="slidenum">
              <a:rPr lang="fr-CA" smtClean="0"/>
              <a:t>31</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6292934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La Journée internationale du nettoyage des côtes</a:t>
            </a:r>
            <a:endParaRPr lang="en-US" dirty="0"/>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(Depuis environ 30 ans)</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5" y="2053598"/>
            <a:ext cx="4047103" cy="4236785"/>
          </a:xfrm>
        </p:spPr>
        <p:txBody>
          <a:bodyPr>
            <a:normAutofit/>
          </a:bodyPr>
          <a:lstStyle/>
          <a:p>
            <a:r>
              <a:rPr lang="fr-CA" sz="1600" dirty="0"/>
              <a:t>Chaque année, en septembre, des millions de personnes participent à la Journée internationale du nettoyage des côtes, organisée par Ocean Conservancy. Familles, amis et écoles se réunissent pour débarrasser les plages du monde entier des déchets qui les envahissent. </a:t>
            </a:r>
            <a:endParaRPr lang="en-US" sz="1600" dirty="0"/>
          </a:p>
          <a:p>
            <a:r>
              <a:rPr lang="fr-CA" sz="1600" dirty="0"/>
              <a:t>L’objectif est simple : enlever tout ce qui pollue les plages et les océans, comme les sacs et les bouteilles en plastique, les filets de pêche abandonnés. Ces objets représentent un danger pour les animaux marins, tels que les tortues et les dauphins.</a:t>
            </a:r>
            <a:endParaRPr lang="en-US" sz="1600" dirty="0"/>
          </a:p>
          <a:p>
            <a:r>
              <a:rPr lang="fr-CA" sz="1600" dirty="0"/>
              <a:t>Ces actions montrent qu’en unissant nos efforts, nous pouvons avoir un effet réel sur la préservation de notre planète et la protection de la vie marine.  </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33)</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85922" y="2167471"/>
            <a:ext cx="5330190" cy="2997653"/>
          </a:xfrm>
          <a:prstGeom prst="rect">
            <a:avLst/>
          </a:prstGeom>
        </p:spPr>
      </p:pic>
      <p:sp>
        <p:nvSpPr>
          <p:cNvPr id="6" name="Espace réservé du numéro de diapositive 5"/>
          <p:cNvSpPr>
            <a:spLocks noGrp="1"/>
          </p:cNvSpPr>
          <p:nvPr>
            <p:ph type="sldNum" sz="quarter" idx="14"/>
          </p:nvPr>
        </p:nvSpPr>
        <p:spPr/>
        <p:txBody>
          <a:bodyPr/>
          <a:lstStyle/>
          <a:p>
            <a:fld id="{CEB3DBC7-5727-4644-8450-8B02E3206B10}" type="slidenum">
              <a:rPr lang="fr-CA" smtClean="0"/>
              <a:t>32</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7796629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F40D6E-4ED0-72CC-D460-3BD664F05D1C}"/>
              </a:ext>
            </a:extLst>
          </p:cNvPr>
          <p:cNvSpPr>
            <a:spLocks noGrp="1"/>
          </p:cNvSpPr>
          <p:nvPr>
            <p:ph type="title"/>
          </p:nvPr>
        </p:nvSpPr>
        <p:spPr/>
        <p:txBody>
          <a:bodyPr/>
          <a:lstStyle/>
          <a:p>
            <a:r>
              <a:rPr lang="fr-CA" dirty="0"/>
              <a:t>Au Québec : la Semaine de l’arbre et des forêts</a:t>
            </a:r>
            <a:endParaRPr lang="fr-FR" dirty="0"/>
          </a:p>
        </p:txBody>
      </p:sp>
      <p:sp>
        <p:nvSpPr>
          <p:cNvPr id="4" name="Espace réservé du contenu 3">
            <a:extLst>
              <a:ext uri="{FF2B5EF4-FFF2-40B4-BE49-F238E27FC236}">
                <a16:creationId xmlns:a16="http://schemas.microsoft.com/office/drawing/2014/main" id="{D3DC5CDB-A80C-6139-FCAC-C3AF4E89772C}"/>
              </a:ext>
            </a:extLst>
          </p:cNvPr>
          <p:cNvSpPr>
            <a:spLocks noGrp="1"/>
          </p:cNvSpPr>
          <p:nvPr>
            <p:ph idx="10"/>
          </p:nvPr>
        </p:nvSpPr>
        <p:spPr>
          <a:xfrm>
            <a:off x="1599935" y="2053598"/>
            <a:ext cx="4368380" cy="4236785"/>
          </a:xfrm>
        </p:spPr>
        <p:txBody>
          <a:bodyPr/>
          <a:lstStyle/>
          <a:p>
            <a:r>
              <a:rPr lang="fr-CA" dirty="0"/>
              <a:t>Chaque année, lors de la Semaine de l’arbre et des forêts, des Québécoises et des Québécois plantent des arbres pour aider la planète. Les arbres sont comme des superhéros pour la nature! Ils purifient l’air, offrent un abri aux oiseaux, aux écureuils et à d’autres animaux, tout en procurant de l’ombre pour nous rafraîchir lorsqu’il fait chaud.</a:t>
            </a:r>
          </a:p>
          <a:p>
            <a:r>
              <a:rPr lang="fr-CA" dirty="0"/>
              <a:t>Durant cette semaine spéciale, écoles, familles et municipalités organisent des activités pour planter des arbres et sensibiliser la population à l’importance de protéger les forêts. Planter un arbre, c’est offrir un cadeau à la Terre, et contribuer à un avenir plus vert et en santé.</a:t>
            </a:r>
          </a:p>
        </p:txBody>
      </p:sp>
      <p:sp>
        <p:nvSpPr>
          <p:cNvPr id="5" name="Espace réservé du contenu 4">
            <a:extLst>
              <a:ext uri="{FF2B5EF4-FFF2-40B4-BE49-F238E27FC236}">
                <a16:creationId xmlns:a16="http://schemas.microsoft.com/office/drawing/2014/main" id="{E56E23C2-269C-8C15-FE79-D9EEB6180138}"/>
              </a:ext>
            </a:extLst>
          </p:cNvPr>
          <p:cNvSpPr>
            <a:spLocks noGrp="1"/>
          </p:cNvSpPr>
          <p:nvPr>
            <p:ph idx="11"/>
          </p:nvPr>
        </p:nvSpPr>
        <p:spPr/>
        <p:txBody>
          <a:bodyPr>
            <a:normAutofit fontScale="92500"/>
          </a:bodyPr>
          <a:lstStyle/>
          <a:p>
            <a:r>
              <a:rPr lang="fr-FR" dirty="0"/>
              <a:t>(Voir page 34)</a:t>
            </a:r>
          </a:p>
        </p:txBody>
      </p:sp>
      <p:pic>
        <p:nvPicPr>
          <p:cNvPr id="9" name="Espace réservé du contenu 8">
            <a:extLst>
              <a:ext uri="{FF2B5EF4-FFF2-40B4-BE49-F238E27FC236}">
                <a16:creationId xmlns:a16="http://schemas.microsoft.com/office/drawing/2014/main" id="{E2258BC2-C6FC-6335-17BD-BC30EDAFEB22}"/>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6153949" y="2172447"/>
            <a:ext cx="5087139" cy="3388094"/>
          </a:xfrm>
        </p:spPr>
      </p:pic>
      <p:sp>
        <p:nvSpPr>
          <p:cNvPr id="3" name="Espace réservé du numéro de diapositive 2"/>
          <p:cNvSpPr>
            <a:spLocks noGrp="1"/>
          </p:cNvSpPr>
          <p:nvPr>
            <p:ph type="sldNum" sz="quarter" idx="14"/>
          </p:nvPr>
        </p:nvSpPr>
        <p:spPr/>
        <p:txBody>
          <a:bodyPr/>
          <a:lstStyle/>
          <a:p>
            <a:fld id="{CEB3DBC7-5727-4644-8450-8B02E3206B10}" type="slidenum">
              <a:rPr lang="fr-CA" smtClean="0"/>
              <a:t>33</a:t>
            </a:fld>
            <a:endParaRPr lang="fr-CA"/>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41065201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0D89B1-E741-6FEE-5C8C-30C7C3B17B0D}"/>
              </a:ext>
            </a:extLst>
          </p:cNvPr>
          <p:cNvSpPr>
            <a:spLocks noGrp="1"/>
          </p:cNvSpPr>
          <p:nvPr>
            <p:ph type="title"/>
          </p:nvPr>
        </p:nvSpPr>
        <p:spPr/>
        <p:txBody>
          <a:bodyPr/>
          <a:lstStyle/>
          <a:p>
            <a:r>
              <a:rPr lang="fr-CA" dirty="0"/>
              <a:t>Quel est le lien entre le respect de l’écologie et la lutte contre les changements climatiques?</a:t>
            </a:r>
            <a:endParaRPr lang="fr-FR" dirty="0"/>
          </a:p>
        </p:txBody>
      </p:sp>
      <p:sp>
        <p:nvSpPr>
          <p:cNvPr id="4" name="Espace réservé du contenu 3">
            <a:extLst>
              <a:ext uri="{FF2B5EF4-FFF2-40B4-BE49-F238E27FC236}">
                <a16:creationId xmlns:a16="http://schemas.microsoft.com/office/drawing/2014/main" id="{AAB8005F-CAEB-0899-BF63-9B95235D2693}"/>
              </a:ext>
            </a:extLst>
          </p:cNvPr>
          <p:cNvSpPr>
            <a:spLocks noGrp="1"/>
          </p:cNvSpPr>
          <p:nvPr>
            <p:ph idx="10"/>
          </p:nvPr>
        </p:nvSpPr>
        <p:spPr>
          <a:xfrm>
            <a:off x="1599935" y="2053598"/>
            <a:ext cx="4244812" cy="4236785"/>
          </a:xfrm>
        </p:spPr>
        <p:txBody>
          <a:bodyPr/>
          <a:lstStyle/>
          <a:p>
            <a:r>
              <a:rPr lang="fr-CA" dirty="0"/>
              <a:t>Respecter l’écologie, c’est prendre soin de la nature et de tout ce qui nous entoure. Par exemple, en économisant l’eau ou en recyclant nos déchets, nous contribuons à protéger la planète, à respecter la nature et à réduire les problèmes, comme la pollution de l’air et des rivières.</a:t>
            </a:r>
          </a:p>
          <a:p>
            <a:r>
              <a:rPr lang="fr-CA" dirty="0"/>
              <a:t>Préserver l’environnement aide aussi à lutter contre les changements climatiques. Planter des arbres aide à purifier l’air. Aussi, réduire notre consommation d’énergie ou de plastique limite le réchauffement de la planète. Chaque geste compte pour garder la Terre en bonne santé, pour nous et pour tous les animaux et les plantes qui y vivent.</a:t>
            </a:r>
          </a:p>
        </p:txBody>
      </p:sp>
      <p:sp>
        <p:nvSpPr>
          <p:cNvPr id="5" name="Espace réservé du contenu 4">
            <a:extLst>
              <a:ext uri="{FF2B5EF4-FFF2-40B4-BE49-F238E27FC236}">
                <a16:creationId xmlns:a16="http://schemas.microsoft.com/office/drawing/2014/main" id="{C3B00CCD-11F3-E708-EB99-B0B7A52098F4}"/>
              </a:ext>
            </a:extLst>
          </p:cNvPr>
          <p:cNvSpPr>
            <a:spLocks noGrp="1"/>
          </p:cNvSpPr>
          <p:nvPr>
            <p:ph idx="11"/>
          </p:nvPr>
        </p:nvSpPr>
        <p:spPr/>
        <p:txBody>
          <a:bodyPr>
            <a:normAutofit fontScale="92500"/>
          </a:bodyPr>
          <a:lstStyle/>
          <a:p>
            <a:r>
              <a:rPr lang="fr-FR" dirty="0"/>
              <a:t>(Voir page 1)</a:t>
            </a:r>
          </a:p>
        </p:txBody>
      </p:sp>
      <p:pic>
        <p:nvPicPr>
          <p:cNvPr id="9" name="Espace réservé du contenu 8">
            <a:extLst>
              <a:ext uri="{FF2B5EF4-FFF2-40B4-BE49-F238E27FC236}">
                <a16:creationId xmlns:a16="http://schemas.microsoft.com/office/drawing/2014/main" id="{AB13335D-5F7B-B680-235B-36E54E43CBD0}"/>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6027655" y="2201380"/>
            <a:ext cx="5213433" cy="2926674"/>
          </a:xfrm>
        </p:spPr>
      </p:pic>
      <p:sp>
        <p:nvSpPr>
          <p:cNvPr id="3" name="Espace réservé du numéro de diapositive 2"/>
          <p:cNvSpPr>
            <a:spLocks noGrp="1"/>
          </p:cNvSpPr>
          <p:nvPr>
            <p:ph type="sldNum" sz="quarter" idx="14"/>
          </p:nvPr>
        </p:nvSpPr>
        <p:spPr/>
        <p:txBody>
          <a:bodyPr/>
          <a:lstStyle/>
          <a:p>
            <a:fld id="{CEB3DBC7-5727-4644-8450-8B02E3206B10}" type="slidenum">
              <a:rPr lang="fr-CA" smtClean="0"/>
              <a:t>34</a:t>
            </a:fld>
            <a:endParaRPr lang="fr-CA"/>
          </a:p>
        </p:txBody>
      </p:sp>
      <p:sp>
        <p:nvSpPr>
          <p:cNvPr id="7" name="Rectangle 6"/>
          <p:cNvSpPr/>
          <p:nvPr/>
        </p:nvSpPr>
        <p:spPr>
          <a:xfrm>
            <a:off x="10090150" y="5962287"/>
            <a:ext cx="1263650" cy="285750"/>
          </a:xfrm>
          <a:prstGeom prst="rect">
            <a:avLst/>
          </a:prstGeom>
          <a:solidFill>
            <a:srgbClr val="D1D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ZoneTexte 7">
            <a:hlinkClick r:id="rId3"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501675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78B7C-841E-CB03-CF0C-CA645DB2FAE0}"/>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B98BD893-1D22-66BB-056F-10402A3266D9}"/>
              </a:ext>
            </a:extLst>
          </p:cNvPr>
          <p:cNvSpPr txBox="1"/>
          <p:nvPr/>
        </p:nvSpPr>
        <p:spPr>
          <a:xfrm>
            <a:off x="4025462" y="2484560"/>
            <a:ext cx="4214648"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une valeur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9" name="Groupe 8">
            <a:extLst>
              <a:ext uri="{FF2B5EF4-FFF2-40B4-BE49-F238E27FC236}">
                <a16:creationId xmlns:a16="http://schemas.microsoft.com/office/drawing/2014/main" id="{A6477F6F-428A-5AE4-529C-E01BBF84D1DD}"/>
              </a:ext>
            </a:extLst>
          </p:cNvPr>
          <p:cNvGrpSpPr/>
          <p:nvPr/>
        </p:nvGrpSpPr>
        <p:grpSpPr>
          <a:xfrm>
            <a:off x="3636582" y="3344837"/>
            <a:ext cx="2249216" cy="400110"/>
            <a:chOff x="2511971" y="3863608"/>
            <a:chExt cx="2249216" cy="400110"/>
          </a:xfrm>
        </p:grpSpPr>
        <p:sp>
          <p:nvSpPr>
            <p:cNvPr id="10" name="Rectangle : coins arrondis 9">
              <a:extLst>
                <a:ext uri="{FF2B5EF4-FFF2-40B4-BE49-F238E27FC236}">
                  <a16:creationId xmlns:a16="http://schemas.microsoft.com/office/drawing/2014/main" id="{6547FA38-6A2C-F7FA-D6C0-C3A8304B7CFC}"/>
                </a:ext>
              </a:extLst>
            </p:cNvPr>
            <p:cNvSpPr/>
            <p:nvPr/>
          </p:nvSpPr>
          <p:spPr>
            <a:xfrm>
              <a:off x="2511973" y="3888828"/>
              <a:ext cx="2249214"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954BFFF9-D652-0F4E-7A2D-13F794A3DCD8}"/>
                </a:ext>
              </a:extLst>
            </p:cNvPr>
            <p:cNvSpPr txBox="1">
              <a:spLocks/>
            </p:cNvSpPr>
            <p:nvPr/>
          </p:nvSpPr>
          <p:spPr>
            <a:xfrm>
              <a:off x="2511971" y="3863608"/>
              <a:ext cx="2249215"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La paix</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12" name="Groupe 11">
            <a:extLst>
              <a:ext uri="{FF2B5EF4-FFF2-40B4-BE49-F238E27FC236}">
                <a16:creationId xmlns:a16="http://schemas.microsoft.com/office/drawing/2014/main" id="{0728DED8-6B73-D448-4F28-5C5439B1164E}"/>
              </a:ext>
            </a:extLst>
          </p:cNvPr>
          <p:cNvGrpSpPr/>
          <p:nvPr/>
        </p:nvGrpSpPr>
        <p:grpSpPr>
          <a:xfrm>
            <a:off x="3636581" y="4308280"/>
            <a:ext cx="2249217" cy="400110"/>
            <a:chOff x="2511970" y="3875965"/>
            <a:chExt cx="2249217" cy="400110"/>
          </a:xfrm>
        </p:grpSpPr>
        <p:sp>
          <p:nvSpPr>
            <p:cNvPr id="13" name="Rectangle : coins arrondis 12">
              <a:extLst>
                <a:ext uri="{FF2B5EF4-FFF2-40B4-BE49-F238E27FC236}">
                  <a16:creationId xmlns:a16="http://schemas.microsoft.com/office/drawing/2014/main" id="{13D626A4-85B5-F087-1A5C-768BF5630C9E}"/>
                </a:ext>
              </a:extLst>
            </p:cNvPr>
            <p:cNvSpPr/>
            <p:nvPr/>
          </p:nvSpPr>
          <p:spPr>
            <a:xfrm>
              <a:off x="2511973" y="3888828"/>
              <a:ext cx="2249214"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 name="ZoneTexte 13">
              <a:hlinkClick r:id="rId3" action="ppaction://hlinksldjump"/>
              <a:extLst>
                <a:ext uri="{FF2B5EF4-FFF2-40B4-BE49-F238E27FC236}">
                  <a16:creationId xmlns:a16="http://schemas.microsoft.com/office/drawing/2014/main" id="{347DF689-9C47-D191-6598-6290EA842131}"/>
                </a:ext>
              </a:extLst>
            </p:cNvPr>
            <p:cNvSpPr txBox="1"/>
            <p:nvPr/>
          </p:nvSpPr>
          <p:spPr>
            <a:xfrm>
              <a:off x="2511970" y="3875965"/>
              <a:ext cx="2249215"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La solidarité</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15" name="Groupe 14">
            <a:extLst>
              <a:ext uri="{FF2B5EF4-FFF2-40B4-BE49-F238E27FC236}">
                <a16:creationId xmlns:a16="http://schemas.microsoft.com/office/drawing/2014/main" id="{E614405F-DE3A-9565-653F-A876CB0A6FD4}"/>
              </a:ext>
            </a:extLst>
          </p:cNvPr>
          <p:cNvGrpSpPr/>
          <p:nvPr/>
        </p:nvGrpSpPr>
        <p:grpSpPr>
          <a:xfrm>
            <a:off x="6411308" y="3356712"/>
            <a:ext cx="2249218" cy="400110"/>
            <a:chOff x="2511969" y="3875483"/>
            <a:chExt cx="2249218" cy="400110"/>
          </a:xfrm>
        </p:grpSpPr>
        <p:sp>
          <p:nvSpPr>
            <p:cNvPr id="16" name="Rectangle : coins arrondis 15">
              <a:extLst>
                <a:ext uri="{FF2B5EF4-FFF2-40B4-BE49-F238E27FC236}">
                  <a16:creationId xmlns:a16="http://schemas.microsoft.com/office/drawing/2014/main" id="{91EECAD8-70A3-734F-EE3B-10679CAD9B99}"/>
                </a:ext>
              </a:extLst>
            </p:cNvPr>
            <p:cNvSpPr/>
            <p:nvPr/>
          </p:nvSpPr>
          <p:spPr>
            <a:xfrm>
              <a:off x="2511973" y="3888828"/>
              <a:ext cx="2249214"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hlinkClick r:id="rId4" action="ppaction://hlinksldjump"/>
              <a:extLst>
                <a:ext uri="{FF2B5EF4-FFF2-40B4-BE49-F238E27FC236}">
                  <a16:creationId xmlns:a16="http://schemas.microsoft.com/office/drawing/2014/main" id="{52DB5A62-6AEB-E50F-E1EE-86CABD5B274E}"/>
                </a:ext>
              </a:extLst>
            </p:cNvPr>
            <p:cNvSpPr txBox="1"/>
            <p:nvPr/>
          </p:nvSpPr>
          <p:spPr>
            <a:xfrm>
              <a:off x="2511969" y="3875483"/>
              <a:ext cx="2249217"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La démocratie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18" name="ZoneTexte 17">
            <a:extLst>
              <a:ext uri="{FF2B5EF4-FFF2-40B4-BE49-F238E27FC236}">
                <a16:creationId xmlns:a16="http://schemas.microsoft.com/office/drawing/2014/main" id="{36421D0B-964E-0686-8B6E-D0D9CE39FA4C}"/>
              </a:ext>
            </a:extLst>
          </p:cNvPr>
          <p:cNvSpPr txBox="1"/>
          <p:nvPr/>
        </p:nvSpPr>
        <p:spPr>
          <a:xfrm>
            <a:off x="3636582" y="3727589"/>
            <a:ext cx="224921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36)</a:t>
            </a:r>
          </a:p>
        </p:txBody>
      </p:sp>
      <p:sp>
        <p:nvSpPr>
          <p:cNvPr id="19" name="ZoneTexte 18">
            <a:extLst>
              <a:ext uri="{FF2B5EF4-FFF2-40B4-BE49-F238E27FC236}">
                <a16:creationId xmlns:a16="http://schemas.microsoft.com/office/drawing/2014/main" id="{10C9BD8C-CB09-83F8-E16F-A271706FBFFE}"/>
              </a:ext>
            </a:extLst>
          </p:cNvPr>
          <p:cNvSpPr txBox="1"/>
          <p:nvPr/>
        </p:nvSpPr>
        <p:spPr>
          <a:xfrm>
            <a:off x="3636582" y="4685274"/>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44)</a:t>
            </a:r>
          </a:p>
        </p:txBody>
      </p:sp>
      <p:sp>
        <p:nvSpPr>
          <p:cNvPr id="20" name="ZoneTexte 19">
            <a:extLst>
              <a:ext uri="{FF2B5EF4-FFF2-40B4-BE49-F238E27FC236}">
                <a16:creationId xmlns:a16="http://schemas.microsoft.com/office/drawing/2014/main" id="{FF37A6B1-6248-AD69-763D-F238F45AD6DD}"/>
              </a:ext>
            </a:extLst>
          </p:cNvPr>
          <p:cNvSpPr txBox="1"/>
          <p:nvPr/>
        </p:nvSpPr>
        <p:spPr>
          <a:xfrm>
            <a:off x="6411310" y="3738407"/>
            <a:ext cx="224921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52)</a:t>
            </a:r>
          </a:p>
        </p:txBody>
      </p:sp>
      <p:grpSp>
        <p:nvGrpSpPr>
          <p:cNvPr id="21" name="Groupe 20">
            <a:extLst>
              <a:ext uri="{FF2B5EF4-FFF2-40B4-BE49-F238E27FC236}">
                <a16:creationId xmlns:a16="http://schemas.microsoft.com/office/drawing/2014/main" id="{BB24805D-0D40-9F79-2FC3-875582D0F202}"/>
              </a:ext>
            </a:extLst>
          </p:cNvPr>
          <p:cNvGrpSpPr/>
          <p:nvPr/>
        </p:nvGrpSpPr>
        <p:grpSpPr>
          <a:xfrm>
            <a:off x="6411304" y="4308280"/>
            <a:ext cx="2249221" cy="400110"/>
            <a:chOff x="2511966" y="3875965"/>
            <a:chExt cx="2249221" cy="400110"/>
          </a:xfrm>
        </p:grpSpPr>
        <p:sp>
          <p:nvSpPr>
            <p:cNvPr id="22" name="Rectangle : coins arrondis 21">
              <a:extLst>
                <a:ext uri="{FF2B5EF4-FFF2-40B4-BE49-F238E27FC236}">
                  <a16:creationId xmlns:a16="http://schemas.microsoft.com/office/drawing/2014/main" id="{FF61CDDF-BEA6-26E4-D843-69C5C5959423}"/>
                </a:ext>
              </a:extLst>
            </p:cNvPr>
            <p:cNvSpPr/>
            <p:nvPr/>
          </p:nvSpPr>
          <p:spPr>
            <a:xfrm>
              <a:off x="2511973" y="3888828"/>
              <a:ext cx="2249214"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a:hlinkClick r:id="rId5" action="ppaction://hlinksldjump"/>
              <a:extLst>
                <a:ext uri="{FF2B5EF4-FFF2-40B4-BE49-F238E27FC236}">
                  <a16:creationId xmlns:a16="http://schemas.microsoft.com/office/drawing/2014/main" id="{6590BFB5-EFD8-73D8-4952-2BE9CEFC738F}"/>
                </a:ext>
              </a:extLst>
            </p:cNvPr>
            <p:cNvSpPr txBox="1"/>
            <p:nvPr/>
          </p:nvSpPr>
          <p:spPr>
            <a:xfrm>
              <a:off x="2511966" y="3875965"/>
              <a:ext cx="2249220"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L’écologie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4" name="ZoneTexte 23">
            <a:extLst>
              <a:ext uri="{FF2B5EF4-FFF2-40B4-BE49-F238E27FC236}">
                <a16:creationId xmlns:a16="http://schemas.microsoft.com/office/drawing/2014/main" id="{6347B519-ABD3-7A61-3E14-EABC7E401083}"/>
              </a:ext>
            </a:extLst>
          </p:cNvPr>
          <p:cNvSpPr txBox="1"/>
          <p:nvPr/>
        </p:nvSpPr>
        <p:spPr>
          <a:xfrm>
            <a:off x="6411308" y="4689493"/>
            <a:ext cx="2249213"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60)</a:t>
            </a:r>
          </a:p>
        </p:txBody>
      </p:sp>
      <p:sp>
        <p:nvSpPr>
          <p:cNvPr id="2" name="Espace réservé du numéro de diapositive 1"/>
          <p:cNvSpPr>
            <a:spLocks noGrp="1"/>
          </p:cNvSpPr>
          <p:nvPr>
            <p:ph type="sldNum" sz="quarter" idx="10"/>
          </p:nvPr>
        </p:nvSpPr>
        <p:spPr/>
        <p:txBody>
          <a:bodyPr/>
          <a:lstStyle/>
          <a:p>
            <a:fld id="{5197FF1A-D9D8-4116-96B4-5453323D9538}" type="slidenum">
              <a:rPr lang="fr-CA" smtClean="0"/>
              <a:t>35</a:t>
            </a:fld>
            <a:endParaRPr lang="fr-CA"/>
          </a:p>
        </p:txBody>
      </p:sp>
    </p:spTree>
    <p:extLst>
      <p:ext uri="{BB962C8B-B14F-4D97-AF65-F5344CB8AC3E}">
        <p14:creationId xmlns:p14="http://schemas.microsoft.com/office/powerpoint/2010/main" val="35614696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D4C1C-6284-B4BB-A376-6E9887F0AEA1}"/>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F6B95C68-28DF-B0B4-52A5-CEC065FE5C31}"/>
              </a:ext>
            </a:extLst>
          </p:cNvPr>
          <p:cNvSpPr txBox="1"/>
          <p:nvPr/>
        </p:nvSpPr>
        <p:spPr>
          <a:xfrm>
            <a:off x="1332648" y="2929541"/>
            <a:ext cx="5556738" cy="707886"/>
          </a:xfrm>
          <a:prstGeom prst="rect">
            <a:avLst/>
          </a:prstGeom>
          <a:noFill/>
        </p:spPr>
        <p:txBody>
          <a:bodyPr wrap="square" rtlCol="0">
            <a:spAutoFit/>
          </a:bodyPr>
          <a:lstStyle/>
          <a:p>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a:t>
            </a:r>
            <a:r>
              <a:rPr lang="fr-CA" sz="2000" b="1" dirty="0">
                <a:effectLst/>
                <a:latin typeface="Calibri" panose="020F0502020204030204" pitchFamily="34" charset="0"/>
                <a:ea typeface="Aptos" panose="020B0004020202020204" pitchFamily="34" charset="0"/>
                <a:cs typeface="Calibri" panose="020F0502020204030204" pitchFamily="34" charset="0"/>
              </a:rPr>
              <a:t>une initiative inspirante </a:t>
            </a:r>
            <a:br>
              <a:rPr lang="fr-CA" sz="2000" b="1" dirty="0">
                <a:effectLst/>
                <a:latin typeface="Calibri" panose="020F0502020204030204" pitchFamily="34" charset="0"/>
                <a:ea typeface="Aptos" panose="020B0004020202020204" pitchFamily="34" charset="0"/>
                <a:cs typeface="Calibri" panose="020F0502020204030204" pitchFamily="34" charset="0"/>
              </a:rPr>
            </a:br>
            <a:r>
              <a:rPr lang="fr-CA" sz="2000" b="1" dirty="0">
                <a:effectLst/>
                <a:latin typeface="Calibri" panose="020F0502020204030204" pitchFamily="34" charset="0"/>
                <a:ea typeface="Aptos" panose="020B0004020202020204" pitchFamily="34" charset="0"/>
                <a:cs typeface="Calibri" panose="020F0502020204030204" pitchFamily="34" charset="0"/>
              </a:rPr>
              <a:t>ou 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6" name="Groupe 35">
            <a:extLst>
              <a:ext uri="{FF2B5EF4-FFF2-40B4-BE49-F238E27FC236}">
                <a16:creationId xmlns:a16="http://schemas.microsoft.com/office/drawing/2014/main" id="{6B3CE2CC-BBF7-A742-B1FB-6A11FA81E4CC}"/>
              </a:ext>
            </a:extLst>
          </p:cNvPr>
          <p:cNvGrpSpPr/>
          <p:nvPr/>
        </p:nvGrpSpPr>
        <p:grpSpPr>
          <a:xfrm>
            <a:off x="6496430" y="3868050"/>
            <a:ext cx="4188611" cy="651558"/>
            <a:chOff x="6670740" y="3569460"/>
            <a:chExt cx="4188611" cy="651558"/>
          </a:xfrm>
        </p:grpSpPr>
        <p:sp>
          <p:nvSpPr>
            <p:cNvPr id="10" name="Rectangle : coins arrondis 9">
              <a:extLst>
                <a:ext uri="{FF2B5EF4-FFF2-40B4-BE49-F238E27FC236}">
                  <a16:creationId xmlns:a16="http://schemas.microsoft.com/office/drawing/2014/main" id="{2E1CB51E-D71D-3D3C-A84F-D669D2E3F95D}"/>
                </a:ext>
              </a:extLst>
            </p:cNvPr>
            <p:cNvSpPr/>
            <p:nvPr/>
          </p:nvSpPr>
          <p:spPr>
            <a:xfrm>
              <a:off x="6670740" y="3580613"/>
              <a:ext cx="4188611"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190C0BD1-1EF3-7E98-7CCB-BD3FA67E9D55}"/>
                </a:ext>
              </a:extLst>
            </p:cNvPr>
            <p:cNvSpPr txBox="1">
              <a:spLocks/>
            </p:cNvSpPr>
            <p:nvPr/>
          </p:nvSpPr>
          <p:spPr>
            <a:xfrm>
              <a:off x="6670740" y="3569460"/>
              <a:ext cx="4188611" cy="400110"/>
            </a:xfrm>
            <a:prstGeom prst="rect">
              <a:avLst/>
            </a:prstGeom>
            <a:noFill/>
          </p:spPr>
          <p:txBody>
            <a:bodyPr wrap="square" rtlCol="0">
              <a:spAutoFit/>
            </a:bodyPr>
            <a:lstStyle/>
            <a:p>
              <a:pPr algn="ctr"/>
              <a:r>
                <a:rPr lang="fr-CA" sz="2000" b="1" dirty="0">
                  <a:effectLst/>
                  <a:latin typeface="Calibri" panose="020F0502020204030204" pitchFamily="34" charset="0"/>
                  <a:ea typeface="Aptos" panose="020B0004020202020204" pitchFamily="34" charset="0"/>
                  <a:cs typeface="Calibri" panose="020F0502020204030204" pitchFamily="34" charset="0"/>
                </a:rPr>
                <a:t>La fin des conflits dans les Balkans</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ZoneTexte 17">
              <a:extLst>
                <a:ext uri="{FF2B5EF4-FFF2-40B4-BE49-F238E27FC236}">
                  <a16:creationId xmlns:a16="http://schemas.microsoft.com/office/drawing/2014/main" id="{EB82DB1D-F682-3524-9969-785E8AB8A4CC}"/>
                </a:ext>
              </a:extLst>
            </p:cNvPr>
            <p:cNvSpPr txBox="1"/>
            <p:nvPr/>
          </p:nvSpPr>
          <p:spPr>
            <a:xfrm>
              <a:off x="6895663" y="3974797"/>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40)</a:t>
              </a:r>
            </a:p>
          </p:txBody>
        </p:sp>
      </p:grpSp>
      <p:sp>
        <p:nvSpPr>
          <p:cNvPr id="3" name="ZoneTexte 2">
            <a:extLst>
              <a:ext uri="{FF2B5EF4-FFF2-40B4-BE49-F238E27FC236}">
                <a16:creationId xmlns:a16="http://schemas.microsoft.com/office/drawing/2014/main" id="{C29E8198-2A5C-80E1-3F8E-F82F1F3FCEDC}"/>
              </a:ext>
            </a:extLst>
          </p:cNvPr>
          <p:cNvSpPr txBox="1"/>
          <p:nvPr/>
        </p:nvSpPr>
        <p:spPr>
          <a:xfrm>
            <a:off x="1332648" y="2171600"/>
            <a:ext cx="3656825" cy="646331"/>
          </a:xfrm>
          <a:prstGeom prst="rect">
            <a:avLst/>
          </a:prstGeom>
          <a:noFill/>
        </p:spPr>
        <p:txBody>
          <a:bodyPr wrap="square" rtlCol="0">
            <a:spAutoFit/>
          </a:bodyPr>
          <a:lstStyle/>
          <a:p>
            <a:r>
              <a:rPr lang="fr-CA" sz="3600" b="1" kern="1400" spc="-50" dirty="0">
                <a:solidFill>
                  <a:srgbClr val="27496D"/>
                </a:solidFill>
                <a:effectLst/>
                <a:latin typeface="Calibri" panose="020F0502020204030204" pitchFamily="34" charset="0"/>
                <a:ea typeface="Times New Roman" panose="02020603050405020304" pitchFamily="18" charset="0"/>
                <a:cs typeface="Calibri" panose="020F0502020204030204" pitchFamily="34" charset="0"/>
              </a:rPr>
              <a:t>La paix</a:t>
            </a:r>
            <a:endParaRPr lang="fr-CA" sz="3600" kern="1400" spc="-50" dirty="0">
              <a:solidFill>
                <a:srgbClr val="27496D"/>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2" name="Groupe 1">
            <a:extLst>
              <a:ext uri="{FF2B5EF4-FFF2-40B4-BE49-F238E27FC236}">
                <a16:creationId xmlns:a16="http://schemas.microsoft.com/office/drawing/2014/main" id="{CA172CFA-1076-6043-2B40-883ECA4C292F}"/>
              </a:ext>
            </a:extLst>
          </p:cNvPr>
          <p:cNvGrpSpPr/>
          <p:nvPr/>
        </p:nvGrpSpPr>
        <p:grpSpPr>
          <a:xfrm>
            <a:off x="6496430" y="1904432"/>
            <a:ext cx="4188612" cy="923332"/>
            <a:chOff x="6480346" y="2911629"/>
            <a:chExt cx="4188612" cy="923332"/>
          </a:xfrm>
        </p:grpSpPr>
        <p:sp>
          <p:nvSpPr>
            <p:cNvPr id="26" name="Rectangle : coins arrondis 25">
              <a:extLst>
                <a:ext uri="{FF2B5EF4-FFF2-40B4-BE49-F238E27FC236}">
                  <a16:creationId xmlns:a16="http://schemas.microsoft.com/office/drawing/2014/main" id="{F6E395E4-8749-2C96-3C91-3623CA42CBFD}"/>
                </a:ext>
              </a:extLst>
            </p:cNvPr>
            <p:cNvSpPr/>
            <p:nvPr/>
          </p:nvSpPr>
          <p:spPr>
            <a:xfrm>
              <a:off x="6480347" y="2954388"/>
              <a:ext cx="4188611" cy="644894"/>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hlinkClick r:id="rId3" action="ppaction://hlinksldjump"/>
              <a:extLst>
                <a:ext uri="{FF2B5EF4-FFF2-40B4-BE49-F238E27FC236}">
                  <a16:creationId xmlns:a16="http://schemas.microsoft.com/office/drawing/2014/main" id="{CA4D2364-B749-F97A-81CF-1D604EDD9B6C}"/>
                </a:ext>
              </a:extLst>
            </p:cNvPr>
            <p:cNvSpPr txBox="1">
              <a:spLocks/>
            </p:cNvSpPr>
            <p:nvPr/>
          </p:nvSpPr>
          <p:spPr>
            <a:xfrm>
              <a:off x="6480346" y="2911629"/>
              <a:ext cx="4188611" cy="707886"/>
            </a:xfrm>
            <a:prstGeom prst="rect">
              <a:avLst/>
            </a:prstGeom>
            <a:noFill/>
          </p:spPr>
          <p:txBody>
            <a:bodyPr wrap="square" rtlCol="0">
              <a:spAutoFit/>
            </a:bodyPr>
            <a:lstStyle/>
            <a:p>
              <a:pPr algn="ctr"/>
              <a:r>
                <a:rPr lang="fr-CA" sz="2000" b="1" dirty="0">
                  <a:effectLst/>
                  <a:latin typeface="Calibri" panose="020F0502020204030204" pitchFamily="34" charset="0"/>
                  <a:ea typeface="Aptos" panose="020B0004020202020204" pitchFamily="34" charset="0"/>
                  <a:cs typeface="Calibri" panose="020F0502020204030204" pitchFamily="34" charset="0"/>
                </a:rPr>
                <a:t>La création de l’Organisation des Nations Unies (ONU)</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8" name="ZoneTexte 27">
              <a:extLst>
                <a:ext uri="{FF2B5EF4-FFF2-40B4-BE49-F238E27FC236}">
                  <a16:creationId xmlns:a16="http://schemas.microsoft.com/office/drawing/2014/main" id="{95F32F95-10B6-C093-E611-8C903B85D902}"/>
                </a:ext>
              </a:extLst>
            </p:cNvPr>
            <p:cNvSpPr txBox="1"/>
            <p:nvPr/>
          </p:nvSpPr>
          <p:spPr>
            <a:xfrm>
              <a:off x="6486624" y="3588740"/>
              <a:ext cx="4182333"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38)</a:t>
              </a:r>
            </a:p>
          </p:txBody>
        </p:sp>
      </p:grpSp>
      <p:grpSp>
        <p:nvGrpSpPr>
          <p:cNvPr id="9" name="Groupe 8">
            <a:extLst>
              <a:ext uri="{FF2B5EF4-FFF2-40B4-BE49-F238E27FC236}">
                <a16:creationId xmlns:a16="http://schemas.microsoft.com/office/drawing/2014/main" id="{07B4B781-14EE-8AA8-0742-A5101D0873F4}"/>
              </a:ext>
            </a:extLst>
          </p:cNvPr>
          <p:cNvGrpSpPr/>
          <p:nvPr/>
        </p:nvGrpSpPr>
        <p:grpSpPr>
          <a:xfrm>
            <a:off x="6721192" y="1097873"/>
            <a:ext cx="3663103" cy="651558"/>
            <a:chOff x="2222695" y="3493199"/>
            <a:chExt cx="3663103" cy="651558"/>
          </a:xfrm>
        </p:grpSpPr>
        <p:sp>
          <p:nvSpPr>
            <p:cNvPr id="12" name="Rectangle : coins arrondis 11">
              <a:extLst>
                <a:ext uri="{FF2B5EF4-FFF2-40B4-BE49-F238E27FC236}">
                  <a16:creationId xmlns:a16="http://schemas.microsoft.com/office/drawing/2014/main" id="{4D8C1EB5-07D7-9D58-4AB5-705BAC52591E}"/>
                </a:ext>
              </a:extLst>
            </p:cNvPr>
            <p:cNvSpPr/>
            <p:nvPr/>
          </p:nvSpPr>
          <p:spPr>
            <a:xfrm>
              <a:off x="2222695" y="3504352"/>
              <a:ext cx="3663103"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hlinkClick r:id="rId4" action="ppaction://hlinksldjump"/>
              <a:extLst>
                <a:ext uri="{FF2B5EF4-FFF2-40B4-BE49-F238E27FC236}">
                  <a16:creationId xmlns:a16="http://schemas.microsoft.com/office/drawing/2014/main" id="{B307E131-EB1C-29E4-570C-56B275641472}"/>
                </a:ext>
              </a:extLst>
            </p:cNvPr>
            <p:cNvSpPr txBox="1">
              <a:spLocks/>
            </p:cNvSpPr>
            <p:nvPr/>
          </p:nvSpPr>
          <p:spPr>
            <a:xfrm>
              <a:off x="2228973" y="3493199"/>
              <a:ext cx="3656824" cy="400110"/>
            </a:xfrm>
            <a:prstGeom prst="rect">
              <a:avLst/>
            </a:prstGeom>
            <a:noFill/>
          </p:spPr>
          <p:txBody>
            <a:bodyPr wrap="square" rtlCol="0">
              <a:spAutoFit/>
            </a:bodyPr>
            <a:lstStyle/>
            <a:p>
              <a:pPr algn="ctr"/>
              <a:r>
                <a:rPr lang="fr-CA" sz="2000" b="1" dirty="0">
                  <a:effectLst/>
                  <a:latin typeface="Calibri" panose="020F0502020204030204" pitchFamily="34" charset="0"/>
                  <a:ea typeface="Aptos" panose="020B0004020202020204" pitchFamily="34" charset="0"/>
                  <a:cs typeface="Calibri" panose="020F0502020204030204" pitchFamily="34" charset="0"/>
                </a:rPr>
                <a:t>Les accords de Camp David</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ZoneTexte 13">
              <a:extLst>
                <a:ext uri="{FF2B5EF4-FFF2-40B4-BE49-F238E27FC236}">
                  <a16:creationId xmlns:a16="http://schemas.microsoft.com/office/drawing/2014/main" id="{9C48AB71-C7AF-7BDC-2A1B-F69909D16EED}"/>
                </a:ext>
              </a:extLst>
            </p:cNvPr>
            <p:cNvSpPr txBox="1"/>
            <p:nvPr/>
          </p:nvSpPr>
          <p:spPr>
            <a:xfrm>
              <a:off x="2228972" y="3898536"/>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37)</a:t>
              </a:r>
            </a:p>
          </p:txBody>
        </p:sp>
      </p:grpSp>
      <p:grpSp>
        <p:nvGrpSpPr>
          <p:cNvPr id="37" name="Groupe 36">
            <a:extLst>
              <a:ext uri="{FF2B5EF4-FFF2-40B4-BE49-F238E27FC236}">
                <a16:creationId xmlns:a16="http://schemas.microsoft.com/office/drawing/2014/main" id="{12E32423-C504-6CD6-CD5B-2E6F84582DA2}"/>
              </a:ext>
            </a:extLst>
          </p:cNvPr>
          <p:cNvGrpSpPr/>
          <p:nvPr/>
        </p:nvGrpSpPr>
        <p:grpSpPr>
          <a:xfrm>
            <a:off x="6496430" y="4715589"/>
            <a:ext cx="4188611" cy="651558"/>
            <a:chOff x="6670740" y="3569460"/>
            <a:chExt cx="4188611" cy="651558"/>
          </a:xfrm>
        </p:grpSpPr>
        <p:sp>
          <p:nvSpPr>
            <p:cNvPr id="38" name="Rectangle : coins arrondis 37">
              <a:extLst>
                <a:ext uri="{FF2B5EF4-FFF2-40B4-BE49-F238E27FC236}">
                  <a16:creationId xmlns:a16="http://schemas.microsoft.com/office/drawing/2014/main" id="{C949CF2B-46EE-4F2A-DAD8-8A7B8C5493E2}"/>
                </a:ext>
              </a:extLst>
            </p:cNvPr>
            <p:cNvSpPr/>
            <p:nvPr/>
          </p:nvSpPr>
          <p:spPr>
            <a:xfrm>
              <a:off x="6670740" y="3580613"/>
              <a:ext cx="4188611"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ZoneTexte 38">
              <a:hlinkClick r:id="rId5" action="ppaction://hlinksldjump"/>
              <a:extLst>
                <a:ext uri="{FF2B5EF4-FFF2-40B4-BE49-F238E27FC236}">
                  <a16:creationId xmlns:a16="http://schemas.microsoft.com/office/drawing/2014/main" id="{0F5C3866-EC67-2E9B-E96D-C37393054B8A}"/>
                </a:ext>
              </a:extLst>
            </p:cNvPr>
            <p:cNvSpPr txBox="1">
              <a:spLocks/>
            </p:cNvSpPr>
            <p:nvPr/>
          </p:nvSpPr>
          <p:spPr>
            <a:xfrm>
              <a:off x="6670740" y="3569460"/>
              <a:ext cx="4188611" cy="400110"/>
            </a:xfrm>
            <a:prstGeom prst="rect">
              <a:avLst/>
            </a:prstGeom>
            <a:noFill/>
          </p:spPr>
          <p:txBody>
            <a:bodyPr wrap="square" rtlCol="0">
              <a:spAutoFit/>
            </a:bodyPr>
            <a:lstStyle/>
            <a:p>
              <a:pPr algn="ctr"/>
              <a:r>
                <a:rPr lang="fr-CA" sz="2000" b="1" dirty="0">
                  <a:effectLst/>
                  <a:latin typeface="Calibri" panose="020F0502020204030204" pitchFamily="34" charset="0"/>
                  <a:ea typeface="Aptos" panose="020B0004020202020204" pitchFamily="34" charset="0"/>
                  <a:cs typeface="Calibri" panose="020F0502020204030204" pitchFamily="34" charset="0"/>
                </a:rPr>
                <a:t>La Journée internationale de la paix</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0" name="ZoneTexte 39">
              <a:extLst>
                <a:ext uri="{FF2B5EF4-FFF2-40B4-BE49-F238E27FC236}">
                  <a16:creationId xmlns:a16="http://schemas.microsoft.com/office/drawing/2014/main" id="{B25F17D4-1D95-C8DA-2398-05BF3ACF4058}"/>
                </a:ext>
              </a:extLst>
            </p:cNvPr>
            <p:cNvSpPr txBox="1"/>
            <p:nvPr/>
          </p:nvSpPr>
          <p:spPr>
            <a:xfrm>
              <a:off x="6895663" y="3974797"/>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41)</a:t>
              </a:r>
            </a:p>
          </p:txBody>
        </p:sp>
      </p:grpSp>
      <p:grpSp>
        <p:nvGrpSpPr>
          <p:cNvPr id="45" name="Groupe 44">
            <a:extLst>
              <a:ext uri="{FF2B5EF4-FFF2-40B4-BE49-F238E27FC236}">
                <a16:creationId xmlns:a16="http://schemas.microsoft.com/office/drawing/2014/main" id="{69A172F4-6DB1-40D6-A4CC-5D0E5EF77B58}"/>
              </a:ext>
            </a:extLst>
          </p:cNvPr>
          <p:cNvGrpSpPr/>
          <p:nvPr/>
        </p:nvGrpSpPr>
        <p:grpSpPr>
          <a:xfrm>
            <a:off x="6721353" y="3060816"/>
            <a:ext cx="3656825" cy="651558"/>
            <a:chOff x="2228972" y="3493199"/>
            <a:chExt cx="3656825" cy="651558"/>
          </a:xfrm>
        </p:grpSpPr>
        <p:sp>
          <p:nvSpPr>
            <p:cNvPr id="46" name="Rectangle : coins arrondis 45">
              <a:extLst>
                <a:ext uri="{FF2B5EF4-FFF2-40B4-BE49-F238E27FC236}">
                  <a16:creationId xmlns:a16="http://schemas.microsoft.com/office/drawing/2014/main" id="{CE1AC44B-A58C-B777-0F38-9C67187A0D00}"/>
                </a:ext>
              </a:extLst>
            </p:cNvPr>
            <p:cNvSpPr/>
            <p:nvPr/>
          </p:nvSpPr>
          <p:spPr>
            <a:xfrm>
              <a:off x="2451855" y="3504352"/>
              <a:ext cx="3211055"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a:hlinkClick r:id="rId6" action="ppaction://hlinksldjump"/>
              <a:extLst>
                <a:ext uri="{FF2B5EF4-FFF2-40B4-BE49-F238E27FC236}">
                  <a16:creationId xmlns:a16="http://schemas.microsoft.com/office/drawing/2014/main" id="{A583DA39-C464-73A5-70ED-8196860B9FEE}"/>
                </a:ext>
              </a:extLst>
            </p:cNvPr>
            <p:cNvSpPr txBox="1">
              <a:spLocks/>
            </p:cNvSpPr>
            <p:nvPr/>
          </p:nvSpPr>
          <p:spPr>
            <a:xfrm>
              <a:off x="2451855" y="3493199"/>
              <a:ext cx="3211056" cy="400110"/>
            </a:xfrm>
            <a:prstGeom prst="rect">
              <a:avLst/>
            </a:prstGeom>
            <a:noFill/>
          </p:spPr>
          <p:txBody>
            <a:bodyPr wrap="square" rtlCol="0">
              <a:spAutoFit/>
            </a:bodyPr>
            <a:lstStyle/>
            <a:p>
              <a:pPr algn="ctr"/>
              <a:r>
                <a:rPr lang="fr-CA" sz="2000" b="1" dirty="0">
                  <a:effectLst/>
                  <a:latin typeface="Calibri" panose="020F0502020204030204" pitchFamily="34" charset="0"/>
                  <a:ea typeface="Aptos" panose="020B0004020202020204" pitchFamily="34" charset="0"/>
                  <a:cs typeface="Calibri" panose="020F0502020204030204" pitchFamily="34" charset="0"/>
                </a:rPr>
                <a:t>Le désarmement nucléaire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8" name="ZoneTexte 47">
              <a:extLst>
                <a:ext uri="{FF2B5EF4-FFF2-40B4-BE49-F238E27FC236}">
                  <a16:creationId xmlns:a16="http://schemas.microsoft.com/office/drawing/2014/main" id="{4B2D24A7-1E6E-B8BB-1F4E-E30A1A377176}"/>
                </a:ext>
              </a:extLst>
            </p:cNvPr>
            <p:cNvSpPr txBox="1"/>
            <p:nvPr/>
          </p:nvSpPr>
          <p:spPr>
            <a:xfrm>
              <a:off x="2228972" y="3898536"/>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a:t>
              </a:r>
              <a:r>
                <a:rPr lang="fr-CA" sz="10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39</a:t>
              </a: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a:t>
              </a:r>
            </a:p>
          </p:txBody>
        </p:sp>
      </p:grpSp>
      <p:sp>
        <p:nvSpPr>
          <p:cNvPr id="4" name="Espace réservé du numéro de diapositive 3"/>
          <p:cNvSpPr>
            <a:spLocks noGrp="1"/>
          </p:cNvSpPr>
          <p:nvPr>
            <p:ph type="sldNum" sz="quarter" idx="10"/>
          </p:nvPr>
        </p:nvSpPr>
        <p:spPr/>
        <p:txBody>
          <a:bodyPr/>
          <a:lstStyle/>
          <a:p>
            <a:fld id="{46D1F375-37DA-4F8C-AE35-E32DFABC4CBE}" type="slidenum">
              <a:rPr lang="fr-CA" smtClean="0"/>
              <a:t>36</a:t>
            </a:fld>
            <a:endParaRPr lang="fr-CA"/>
          </a:p>
        </p:txBody>
      </p:sp>
    </p:spTree>
    <p:extLst>
      <p:ext uri="{BB962C8B-B14F-4D97-AF65-F5344CB8AC3E}">
        <p14:creationId xmlns:p14="http://schemas.microsoft.com/office/powerpoint/2010/main" val="41476404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B6C41E-90DA-AF36-BE16-E6E2117DD6A8}"/>
              </a:ext>
            </a:extLst>
          </p:cNvPr>
          <p:cNvSpPr>
            <a:spLocks noGrp="1"/>
          </p:cNvSpPr>
          <p:nvPr>
            <p:ph type="title"/>
          </p:nvPr>
        </p:nvSpPr>
        <p:spPr/>
        <p:txBody>
          <a:bodyPr/>
          <a:lstStyle/>
          <a:p>
            <a:r>
              <a:rPr lang="fr-CA" dirty="0"/>
              <a:t>Les accords de Camp David</a:t>
            </a:r>
            <a:endParaRPr lang="fr-FR" dirty="0"/>
          </a:p>
        </p:txBody>
      </p:sp>
      <p:sp>
        <p:nvSpPr>
          <p:cNvPr id="3" name="Espace réservé du contenu 2">
            <a:extLst>
              <a:ext uri="{FF2B5EF4-FFF2-40B4-BE49-F238E27FC236}">
                <a16:creationId xmlns:a16="http://schemas.microsoft.com/office/drawing/2014/main" id="{EDCBE4B0-5723-6709-9523-60D6E0A9BEA7}"/>
              </a:ext>
            </a:extLst>
          </p:cNvPr>
          <p:cNvSpPr>
            <a:spLocks noGrp="1"/>
          </p:cNvSpPr>
          <p:nvPr>
            <p:ph idx="1"/>
          </p:nvPr>
        </p:nvSpPr>
        <p:spPr/>
        <p:txBody>
          <a:bodyPr/>
          <a:lstStyle/>
          <a:p>
            <a:r>
              <a:rPr lang="fr-CA" dirty="0"/>
              <a:t>(1978) </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1ECC7F68-2C24-B68B-CD6D-BCE3E098A9AF}"/>
              </a:ext>
            </a:extLst>
          </p:cNvPr>
          <p:cNvSpPr>
            <a:spLocks noGrp="1"/>
          </p:cNvSpPr>
          <p:nvPr>
            <p:ph idx="10"/>
          </p:nvPr>
        </p:nvSpPr>
        <p:spPr/>
        <p:txBody>
          <a:bodyPr>
            <a:normAutofit/>
          </a:bodyPr>
          <a:lstStyle/>
          <a:p>
            <a:r>
              <a:rPr lang="fr-FR" sz="1600" dirty="0"/>
              <a:t>Il y a 50 ans environ, l’Égypte et Israël étaient en conflit et ne parvenaient pas à s’entendre. Leurs dirigeants ont toutefois accepté de se rencontrer dans un endroit calme, appelé Camp David, pour discuter. </a:t>
            </a:r>
          </a:p>
          <a:p>
            <a:r>
              <a:rPr lang="fr-FR" sz="1600" dirty="0"/>
              <a:t>Pendant plusieurs jours, ils ont échangé leurs idées et écouté les points de vue de chacun afin de trouver des solutions. Grâce à ces discussions, ils ont réussi à signer un accord de paix, mettant fin au conflit et permettant aux populations des deux pays de vivre plus sereinement. </a:t>
            </a:r>
          </a:p>
          <a:p>
            <a:r>
              <a:rPr lang="fr-FR" sz="1600" dirty="0"/>
              <a:t>Cette histoire démontre qu’en prenant le temps de se parler et de s’écouter, en faisant preuve de patience, il est possible de résoudre même les plus grands désaccords et de construire un avenir plus pacifique.</a:t>
            </a:r>
          </a:p>
        </p:txBody>
      </p:sp>
      <p:sp>
        <p:nvSpPr>
          <p:cNvPr id="5" name="Espace réservé du contenu 4">
            <a:extLst>
              <a:ext uri="{FF2B5EF4-FFF2-40B4-BE49-F238E27FC236}">
                <a16:creationId xmlns:a16="http://schemas.microsoft.com/office/drawing/2014/main" id="{4512B1F0-6065-401C-7604-48F8B5FF83C9}"/>
              </a:ext>
            </a:extLst>
          </p:cNvPr>
          <p:cNvSpPr>
            <a:spLocks noGrp="1"/>
          </p:cNvSpPr>
          <p:nvPr>
            <p:ph idx="11"/>
          </p:nvPr>
        </p:nvSpPr>
        <p:spPr/>
        <p:txBody>
          <a:bodyPr>
            <a:normAutofit fontScale="92500"/>
          </a:bodyPr>
          <a:lstStyle/>
          <a:p>
            <a:r>
              <a:rPr lang="fr-CA" dirty="0"/>
              <a:t>(Voir page 42)</a:t>
            </a:r>
          </a:p>
        </p:txBody>
      </p:sp>
      <p:pic>
        <p:nvPicPr>
          <p:cNvPr id="6" name="Image 5">
            <a:extLst>
              <a:ext uri="{FF2B5EF4-FFF2-40B4-BE49-F238E27FC236}">
                <a16:creationId xmlns:a16="http://schemas.microsoft.com/office/drawing/2014/main" id="{295E0F36-ACCA-292C-C501-4DDE67E7F80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3408" y="2149141"/>
            <a:ext cx="4261392" cy="2840928"/>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37</a:t>
            </a:fld>
            <a:endParaRPr lang="fr-CA" dirty="0"/>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0380073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FR" dirty="0"/>
              <a:t>La création de l’Organisation des Nations Unies (ONU)</a:t>
            </a:r>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FR" dirty="0"/>
              <a:t>(1945)</a:t>
            </a:r>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p:txBody>
          <a:bodyPr>
            <a:normAutofit/>
          </a:bodyPr>
          <a:lstStyle/>
          <a:p>
            <a:r>
              <a:rPr lang="fr-FR" sz="1600" dirty="0"/>
              <a:t>Il y a environ 80 ans, après la Seconde Guerre mondiale, des pays du monde entier ont décidé de créer une organisation spéciale pour empêcher d’autres conflits : l’ONU. </a:t>
            </a:r>
          </a:p>
          <a:p>
            <a:r>
              <a:rPr lang="fr-FR" sz="1600" dirty="0"/>
              <a:t>Elle permet aux pays de discuter pour trouver des solutions pacifiques à leurs désaccords. Elle protège aussi les droits des personnes, comme le droit d’aller à l’école ou d’avoir une maison, et apporte de l’aide aux pays en difficulté à la suite de catastrophes.</a:t>
            </a:r>
          </a:p>
          <a:p>
            <a:r>
              <a:rPr lang="fr-FR" sz="1600" dirty="0"/>
              <a:t>Grâce à l’ONU, les pays apprennent à coopérer pour rendre le monde plus sûr, plus juste et meilleur pour toutes et tous.</a:t>
            </a:r>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fontScale="92500"/>
          </a:bodyPr>
          <a:lstStyle/>
          <a:p>
            <a:r>
              <a:rPr lang="fr-FR" dirty="0"/>
              <a:t>(Voir page 42)</a:t>
            </a:r>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853408" y="2173021"/>
            <a:ext cx="4261392" cy="2843724"/>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38</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1977040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Le désarmement nucléaire </a:t>
            </a:r>
            <a:endParaRPr lang="fr-FR"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FR" dirty="0"/>
              <a:t>(</a:t>
            </a:r>
            <a:r>
              <a:rPr lang="fr-CA" dirty="0"/>
              <a:t>Dans les années 1980</a:t>
            </a:r>
            <a:r>
              <a:rPr lang="fr-FR" dirty="0"/>
              <a:t>)</a:t>
            </a:r>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p:txBody>
          <a:bodyPr>
            <a:normAutofit/>
          </a:bodyPr>
          <a:lstStyle/>
          <a:p>
            <a:r>
              <a:rPr lang="fr-FR" sz="1600" dirty="0"/>
              <a:t>Certains pays possédaient, à cette époque, des armes nucléaires extrêmement puissantes pouvant causer de gros dégâts et rendre certains endroits dangereux pour les populations. </a:t>
            </a:r>
          </a:p>
          <a:p>
            <a:r>
              <a:rPr lang="fr-FR" sz="1600" dirty="0"/>
              <a:t>Heureusement, les dirigeantes et dirigeants des pays concernés ont décidé de se parler pour trouver une solution afin de protéger les gens. Ils ont alors signé des accords visant à réduire le nombre de ces armes. En travaillant ensemble, ils ont contribué à rendre la planète plus sûre pour tout le monde.</a:t>
            </a:r>
          </a:p>
          <a:p>
            <a:r>
              <a:rPr lang="fr-FR" sz="1600" dirty="0"/>
              <a:t>Cette histoire illustre que, même face à des défis majeurs, la coopération et le dialogue permettent de trouver des solutions et de préserver la paix.</a:t>
            </a:r>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fontScale="92500"/>
          </a:bodyPr>
          <a:lstStyle/>
          <a:p>
            <a:r>
              <a:rPr lang="fr-FR" dirty="0"/>
              <a:t>(Voir page 42)</a:t>
            </a:r>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53408" y="2174419"/>
            <a:ext cx="4261392" cy="2840928"/>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39</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593215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3CA830C-30AE-DBBD-DF2B-CB4E6902347B}"/>
              </a:ext>
            </a:extLst>
          </p:cNvPr>
          <p:cNvSpPr>
            <a:spLocks noGrp="1"/>
          </p:cNvSpPr>
          <p:nvPr>
            <p:ph type="title"/>
          </p:nvPr>
        </p:nvSpPr>
        <p:spPr/>
        <p:txBody>
          <a:bodyPr/>
          <a:lstStyle/>
          <a:p>
            <a:r>
              <a:rPr lang="fr-FR" dirty="0"/>
              <a:t>Les Jeux olympiques antiques</a:t>
            </a:r>
          </a:p>
        </p:txBody>
      </p:sp>
      <p:sp>
        <p:nvSpPr>
          <p:cNvPr id="3" name="Espace réservé du contenu 2">
            <a:extLst>
              <a:ext uri="{FF2B5EF4-FFF2-40B4-BE49-F238E27FC236}">
                <a16:creationId xmlns:a16="http://schemas.microsoft.com/office/drawing/2014/main" id="{DE276655-9E96-F8D4-3EBE-C1F1668AF548}"/>
              </a:ext>
            </a:extLst>
          </p:cNvPr>
          <p:cNvSpPr>
            <a:spLocks noGrp="1"/>
          </p:cNvSpPr>
          <p:nvPr>
            <p:ph idx="1"/>
          </p:nvPr>
        </p:nvSpPr>
        <p:spPr/>
        <p:txBody>
          <a:bodyPr/>
          <a:lstStyle/>
          <a:p>
            <a:r>
              <a:rPr lang="fr-CA" dirty="0"/>
              <a:t>(Il y a environ 2750 ans) </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B65994B0-8A25-6107-6832-35922F49E2BA}"/>
              </a:ext>
            </a:extLst>
          </p:cNvPr>
          <p:cNvSpPr>
            <a:spLocks noGrp="1"/>
          </p:cNvSpPr>
          <p:nvPr>
            <p:ph idx="10"/>
          </p:nvPr>
        </p:nvSpPr>
        <p:spPr>
          <a:xfrm>
            <a:off x="1599934" y="2053598"/>
            <a:ext cx="3738659" cy="4236785"/>
          </a:xfrm>
        </p:spPr>
        <p:txBody>
          <a:bodyPr>
            <a:normAutofit/>
          </a:bodyPr>
          <a:lstStyle/>
          <a:p>
            <a:r>
              <a:rPr lang="fr-CA" sz="1600" dirty="0"/>
              <a:t>Dans la Grèce antique, les cités, comme Athènes et Sparte, se livraient souvent la guerre. Pourtant, tous les quatre ans, une trêve était instaurée pour permettre la tenue des Jeux olympiques. Des athlètes s’y retrouvaient pour s’affronter dans des épreuves telles que la course et le lancer du disque. Cette pause permettait de laisser de côté les armes pour célébrer la paix et les talents humains. Aujourd’hui, les Jeux olympiques modernes perpétuent cet idéal d’unité.</a:t>
            </a:r>
          </a:p>
        </p:txBody>
      </p:sp>
      <p:sp>
        <p:nvSpPr>
          <p:cNvPr id="5" name="Espace réservé du contenu 4">
            <a:extLst>
              <a:ext uri="{FF2B5EF4-FFF2-40B4-BE49-F238E27FC236}">
                <a16:creationId xmlns:a16="http://schemas.microsoft.com/office/drawing/2014/main" id="{59E08FF4-5874-B045-6D7A-A57C4639169C}"/>
              </a:ext>
            </a:extLst>
          </p:cNvPr>
          <p:cNvSpPr>
            <a:spLocks noGrp="1"/>
          </p:cNvSpPr>
          <p:nvPr>
            <p:ph idx="11"/>
          </p:nvPr>
        </p:nvSpPr>
        <p:spPr/>
        <p:txBody>
          <a:bodyPr>
            <a:normAutofit fontScale="92500"/>
          </a:bodyPr>
          <a:lstStyle/>
          <a:p>
            <a:r>
              <a:rPr lang="fr-FR" dirty="0"/>
              <a:t>(Voir page 9)</a:t>
            </a:r>
          </a:p>
        </p:txBody>
      </p:sp>
      <p:pic>
        <p:nvPicPr>
          <p:cNvPr id="6" name="Image 5">
            <a:extLst>
              <a:ext uri="{FF2B5EF4-FFF2-40B4-BE49-F238E27FC236}">
                <a16:creationId xmlns:a16="http://schemas.microsoft.com/office/drawing/2014/main" id="{0106B520-93D7-987B-62EB-31498355F14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69433" y="2038532"/>
            <a:ext cx="5149514" cy="3639600"/>
          </a:xfrm>
          <a:prstGeom prst="rect">
            <a:avLst/>
          </a:prstGeom>
        </p:spPr>
      </p:pic>
      <p:sp>
        <p:nvSpPr>
          <p:cNvPr id="7" name="Espace réservé du numéro de diapositive 6"/>
          <p:cNvSpPr>
            <a:spLocks noGrp="1"/>
          </p:cNvSpPr>
          <p:nvPr>
            <p:ph type="sldNum" sz="quarter" idx="14"/>
          </p:nvPr>
        </p:nvSpPr>
        <p:spPr/>
        <p:txBody>
          <a:bodyPr/>
          <a:lstStyle/>
          <a:p>
            <a:fld id="{CEB3DBC7-5727-4644-8450-8B02E3206B10}" type="slidenum">
              <a:rPr lang="fr-CA" smtClean="0"/>
              <a:t>4</a:t>
            </a:fld>
            <a:endParaRPr lang="fr-CA" dirty="0"/>
          </a:p>
        </p:txBody>
      </p:sp>
      <p:sp>
        <p:nvSpPr>
          <p:cNvPr id="8" name="Rectangle 7">
            <a:hlinkClick r:id="rId3" action="ppaction://hlinksldjump"/>
          </p:cNvPr>
          <p:cNvSpPr/>
          <p:nvPr/>
        </p:nvSpPr>
        <p:spPr>
          <a:xfrm>
            <a:off x="10058400" y="5962650"/>
            <a:ext cx="1362075" cy="3271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7120129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La fin des conflits dans les Balkans</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FR" dirty="0"/>
              <a:t>(</a:t>
            </a:r>
            <a:r>
              <a:rPr lang="fr-CA" dirty="0"/>
              <a:t>1995</a:t>
            </a:r>
            <a:r>
              <a:rPr lang="fr-FR" dirty="0"/>
              <a:t>)</a:t>
            </a:r>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p:txBody>
          <a:bodyPr>
            <a:normAutofit/>
          </a:bodyPr>
          <a:lstStyle/>
          <a:p>
            <a:r>
              <a:rPr lang="fr-CA" sz="1600" dirty="0"/>
              <a:t>Les Balkans sont une région d’Europe où se trouvent plusieurs pays, comme la Serbie, la Croatie et la Bosnie. </a:t>
            </a:r>
            <a:br>
              <a:rPr lang="fr-CA" sz="1600" dirty="0"/>
            </a:br>
            <a:r>
              <a:rPr lang="fr-CA" sz="1600" dirty="0"/>
              <a:t>Il y a environ 35 ans, cette région était marquée par des guerres très difficiles qui ont causé beaucoup de souffrances. De nombreux villages, maisons et écoles ont été détruits, laissant les populations dans l’insécurité </a:t>
            </a:r>
            <a:br>
              <a:rPr lang="fr-CA" sz="1600" dirty="0"/>
            </a:br>
            <a:r>
              <a:rPr lang="fr-CA" sz="1600" dirty="0"/>
              <a:t>et la peur. </a:t>
            </a:r>
            <a:endParaRPr lang="en-US" sz="1600" dirty="0"/>
          </a:p>
          <a:p>
            <a:r>
              <a:rPr lang="fr-CA" sz="1600" dirty="0"/>
              <a:t>En 1995, un événement très important s’est produit : plusieurs pays se sont réunis pour discuter et signer des accords de paix. Avec l’aide d’autres nations engagées pour la paix, les conflits ont pris fin. Peu à peu, les gens ont pu reconstruire leurs maisons, retourner à l’école et retrouver une vie plus calme et sereine. </a:t>
            </a:r>
            <a:endParaRPr lang="en-US" sz="1600" dirty="0"/>
          </a:p>
          <a:p>
            <a:r>
              <a:rPr lang="fr-CA" sz="1600" dirty="0"/>
              <a:t>Cette histoire nous montre que, même dans les périodes très difficiles, la paix est possible lorsque les peuples choisissent de travailler ensemble et de s’entraider.</a:t>
            </a:r>
            <a:endParaRPr lang="en-US" sz="1600" dirty="0"/>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fontScale="92500"/>
          </a:bodyPr>
          <a:lstStyle/>
          <a:p>
            <a:r>
              <a:rPr lang="fr-FR" dirty="0"/>
              <a:t>(Voir page 42)</a:t>
            </a:r>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31216" y="2174419"/>
            <a:ext cx="4382579" cy="2923098"/>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40</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8233877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La Journée internationale de la paix</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FR" dirty="0"/>
              <a:t>(</a:t>
            </a:r>
            <a:r>
              <a:rPr lang="fr-CA" dirty="0"/>
              <a:t>Depuis environ 50 ans</a:t>
            </a:r>
            <a:r>
              <a:rPr lang="fr-FR" dirty="0"/>
              <a:t>)</a:t>
            </a:r>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p:txBody>
          <a:bodyPr>
            <a:noAutofit/>
          </a:bodyPr>
          <a:lstStyle/>
          <a:p>
            <a:r>
              <a:rPr lang="fr-CA" sz="1600" dirty="0"/>
              <a:t>Chaque année, le 21 septembre, des gens du monde entier célèbrent la Journée internationale de la paix. Cette journée spéciale nous invite à réfléchir sur le sens de la paix et à son importance. C’est aussi un moment pour poser de petits gestes qui apportent du bonheur autour </a:t>
            </a:r>
            <a:br>
              <a:rPr lang="fr-CA" sz="1600" dirty="0"/>
            </a:br>
            <a:r>
              <a:rPr lang="fr-CA" sz="1600" dirty="0"/>
              <a:t>de nous. </a:t>
            </a:r>
            <a:endParaRPr lang="en-US" sz="1600" dirty="0"/>
          </a:p>
          <a:p>
            <a:r>
              <a:rPr lang="fr-CA" sz="1600" dirty="0"/>
              <a:t>Par exemple, tu peux contribuer à la paix : </a:t>
            </a:r>
            <a:endParaRPr lang="en-US" sz="1600" dirty="0"/>
          </a:p>
          <a:p>
            <a:pPr marL="285750" lvl="0" indent="-285750">
              <a:buFont typeface="Arial" panose="020B0604020202020204" pitchFamily="34" charset="0"/>
              <a:buChar char="•"/>
            </a:pPr>
            <a:r>
              <a:rPr lang="fr-CA" sz="1600" dirty="0"/>
              <a:t>en aidant un ami qui a besoin d’aide;</a:t>
            </a:r>
            <a:endParaRPr lang="en-US" sz="1600" dirty="0"/>
          </a:p>
          <a:p>
            <a:pPr marL="285750" lvl="0" indent="-285750">
              <a:buFont typeface="Arial" panose="020B0604020202020204" pitchFamily="34" charset="0"/>
              <a:buChar char="•"/>
            </a:pPr>
            <a:r>
              <a:rPr lang="fr-CA" sz="1600" dirty="0"/>
              <a:t>en partageant tes jeux ou ton goûter avec quelqu’un;</a:t>
            </a:r>
            <a:endParaRPr lang="en-US" sz="1600" dirty="0"/>
          </a:p>
          <a:p>
            <a:pPr marL="285750" lvl="0" indent="-285750">
              <a:buFont typeface="Arial" panose="020B0604020202020204" pitchFamily="34" charset="0"/>
              <a:buChar char="•"/>
            </a:pPr>
            <a:r>
              <a:rPr lang="fr-CA" sz="1600" dirty="0"/>
              <a:t>en dialoguant doucement et en écoutant l’autre personne afin de trouver une solution à un désaccord.</a:t>
            </a:r>
            <a:endParaRPr lang="en-US" sz="1600" dirty="0"/>
          </a:p>
          <a:p>
            <a:r>
              <a:rPr lang="fr-CA" sz="1600" dirty="0"/>
              <a:t>Cette journée nous apprend que même les plus petites actions, comme un sourire ou un mot gentil, peuvent apporter du bonheur et rendre le monde harmonieux. Et si tout le monde participe, ensemble, nous pourrons créer un milieu où toutes et tous se sentent bien.</a:t>
            </a:r>
            <a:endParaRPr lang="en-US" sz="1600" dirty="0"/>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fontScale="92500"/>
          </a:bodyPr>
          <a:lstStyle/>
          <a:p>
            <a:r>
              <a:rPr lang="fr-FR" dirty="0"/>
              <a:t>(Voir page 42)</a:t>
            </a:r>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69768" y="2048604"/>
            <a:ext cx="4325982" cy="2966743"/>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41</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5625002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CFC890-D0C1-47E7-B602-37E126BC3BE0}"/>
              </a:ext>
            </a:extLst>
          </p:cNvPr>
          <p:cNvSpPr>
            <a:spLocks noGrp="1"/>
          </p:cNvSpPr>
          <p:nvPr>
            <p:ph type="title"/>
          </p:nvPr>
        </p:nvSpPr>
        <p:spPr/>
        <p:txBody>
          <a:bodyPr/>
          <a:lstStyle/>
          <a:p>
            <a:r>
              <a:rPr lang="fr-CA" dirty="0"/>
              <a:t>Au Québec : la Grande Paix de Montréal</a:t>
            </a:r>
            <a:endParaRPr lang="fr-FR" dirty="0"/>
          </a:p>
        </p:txBody>
      </p:sp>
      <p:sp>
        <p:nvSpPr>
          <p:cNvPr id="5" name="Espace réservé du contenu 4">
            <a:extLst>
              <a:ext uri="{FF2B5EF4-FFF2-40B4-BE49-F238E27FC236}">
                <a16:creationId xmlns:a16="http://schemas.microsoft.com/office/drawing/2014/main" id="{07117B31-1703-2672-C831-5D5C1A1CE66C}"/>
              </a:ext>
            </a:extLst>
          </p:cNvPr>
          <p:cNvSpPr>
            <a:spLocks noGrp="1"/>
          </p:cNvSpPr>
          <p:nvPr>
            <p:ph idx="11"/>
          </p:nvPr>
        </p:nvSpPr>
        <p:spPr/>
        <p:txBody>
          <a:bodyPr>
            <a:normAutofit fontScale="92500"/>
          </a:bodyPr>
          <a:lstStyle/>
          <a:p>
            <a:r>
              <a:rPr lang="fr-FR" dirty="0"/>
              <a:t>(Voir page 43)</a:t>
            </a:r>
          </a:p>
        </p:txBody>
      </p:sp>
      <p:pic>
        <p:nvPicPr>
          <p:cNvPr id="9" name="Espace réservé du contenu 8">
            <a:extLst>
              <a:ext uri="{FF2B5EF4-FFF2-40B4-BE49-F238E27FC236}">
                <a16:creationId xmlns:a16="http://schemas.microsoft.com/office/drawing/2014/main" id="{E645107A-AF64-E684-20E1-AAB9E6EAE3FC}"/>
              </a:ext>
            </a:extLst>
          </p:cNvPr>
          <p:cNvPicPr>
            <a:picLocks noGrp="1" noChangeAspect="1"/>
          </p:cNvPicPr>
          <p:nvPr>
            <p:ph idx="12"/>
          </p:nvPr>
        </p:nvPicPr>
        <p:blipFill>
          <a:blip r:embed="rId2"/>
          <a:srcRect l="3142" t="1406" r="968" b="1406"/>
          <a:stretch>
            <a:fillRect/>
          </a:stretch>
        </p:blipFill>
        <p:spPr>
          <a:xfrm>
            <a:off x="8172000" y="1730839"/>
            <a:ext cx="2520000" cy="3852000"/>
          </a:xfrm>
        </p:spPr>
      </p:pic>
      <p:sp>
        <p:nvSpPr>
          <p:cNvPr id="3" name="Espace réservé du numéro de diapositive 2"/>
          <p:cNvSpPr>
            <a:spLocks noGrp="1"/>
          </p:cNvSpPr>
          <p:nvPr>
            <p:ph type="sldNum" sz="quarter" idx="14"/>
          </p:nvPr>
        </p:nvSpPr>
        <p:spPr/>
        <p:txBody>
          <a:bodyPr/>
          <a:lstStyle/>
          <a:p>
            <a:fld id="{46D1F375-37DA-4F8C-AE35-E32DFABC4CBE}" type="slidenum">
              <a:rPr lang="fr-CA" smtClean="0"/>
              <a:t>42</a:t>
            </a:fld>
            <a:endParaRPr lang="fr-CA" dirty="0"/>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1"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5" y="1730839"/>
            <a:ext cx="6077216" cy="4236785"/>
          </a:xfrm>
        </p:spPr>
        <p:txBody>
          <a:bodyPr>
            <a:normAutofit/>
          </a:bodyPr>
          <a:lstStyle/>
          <a:p>
            <a:r>
              <a:rPr lang="fr-FR" sz="1600" dirty="0"/>
              <a:t>Il y a très longtemps, en 1701, des chefs de plusieurs nations autochtones et des représentants des Français se sont réunis à Montréal pour mettre fin aux conflits qui rendaient la vie de toutes et tous difficile. À cette époque, il y avait des tensions entre les peuples autochtones et les colons français, mais aussi entre certaines nations autochtones. </a:t>
            </a:r>
          </a:p>
          <a:p>
            <a:r>
              <a:rPr lang="fr-FR" sz="1600" dirty="0"/>
              <a:t>Durant l’été de 1701, plus de 1300représentants de 40nations autochtones ont voyagé jusqu’à Montréal, parfois pendant des semaines en canot, pour participer à des discussions et mettre fin aux guerres. Après plusieurs semaines de négociations, ils ont signé un document appelé aujourd’hui le traité de la Grande Paix de Montréal.</a:t>
            </a:r>
          </a:p>
          <a:p>
            <a:r>
              <a:rPr lang="fr-FR" sz="1600" dirty="0"/>
              <a:t>La paix a duré très longtemps et a permis de créer des relations plus respectueuses entre les nations. C’est un bel exemple de ce que nous pouvons accomplir en dialoguant avec patience et respect.</a:t>
            </a:r>
            <a:endParaRPr lang="en-US" sz="1600" dirty="0"/>
          </a:p>
        </p:txBody>
      </p:sp>
    </p:spTree>
    <p:extLst>
      <p:ext uri="{BB962C8B-B14F-4D97-AF65-F5344CB8AC3E}">
        <p14:creationId xmlns:p14="http://schemas.microsoft.com/office/powerpoint/2010/main" val="21198839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CD0682C-3C61-5B48-10A7-73C63845413C}"/>
              </a:ext>
            </a:extLst>
          </p:cNvPr>
          <p:cNvSpPr>
            <a:spLocks noGrp="1"/>
          </p:cNvSpPr>
          <p:nvPr>
            <p:ph type="title"/>
          </p:nvPr>
        </p:nvSpPr>
        <p:spPr/>
        <p:txBody>
          <a:bodyPr/>
          <a:lstStyle/>
          <a:p>
            <a:r>
              <a:rPr lang="fr-CA" dirty="0"/>
              <a:t>Quel est le lien entre la paix et la lutte contre les changements climatiques?</a:t>
            </a:r>
            <a:endParaRPr lang="fr-FR" dirty="0"/>
          </a:p>
        </p:txBody>
      </p:sp>
      <p:sp>
        <p:nvSpPr>
          <p:cNvPr id="5" name="Espace réservé du contenu 4">
            <a:extLst>
              <a:ext uri="{FF2B5EF4-FFF2-40B4-BE49-F238E27FC236}">
                <a16:creationId xmlns:a16="http://schemas.microsoft.com/office/drawing/2014/main" id="{19F8BFBD-526B-3C34-D259-80AB432DDDB7}"/>
              </a:ext>
            </a:extLst>
          </p:cNvPr>
          <p:cNvSpPr>
            <a:spLocks noGrp="1"/>
          </p:cNvSpPr>
          <p:nvPr>
            <p:ph idx="11"/>
          </p:nvPr>
        </p:nvSpPr>
        <p:spPr/>
        <p:txBody>
          <a:bodyPr>
            <a:normAutofit fontScale="92500"/>
          </a:bodyPr>
          <a:lstStyle/>
          <a:p>
            <a:r>
              <a:rPr lang="fr-FR" dirty="0"/>
              <a:t>(Voir page 1)</a:t>
            </a:r>
          </a:p>
        </p:txBody>
      </p:sp>
      <p:pic>
        <p:nvPicPr>
          <p:cNvPr id="9" name="Espace réservé du contenu 8">
            <a:extLst>
              <a:ext uri="{FF2B5EF4-FFF2-40B4-BE49-F238E27FC236}">
                <a16:creationId xmlns:a16="http://schemas.microsoft.com/office/drawing/2014/main" id="{E6DADD4B-0CF9-D67D-DDC9-13E9DFF74DA8}"/>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7621950" y="2174531"/>
            <a:ext cx="3619138" cy="2035519"/>
          </a:xfrm>
        </p:spPr>
      </p:pic>
      <p:sp>
        <p:nvSpPr>
          <p:cNvPr id="3" name="Espace réservé du numéro de diapositive 2"/>
          <p:cNvSpPr>
            <a:spLocks noGrp="1"/>
          </p:cNvSpPr>
          <p:nvPr>
            <p:ph type="sldNum" sz="quarter" idx="14"/>
          </p:nvPr>
        </p:nvSpPr>
        <p:spPr/>
        <p:txBody>
          <a:bodyPr/>
          <a:lstStyle/>
          <a:p>
            <a:fld id="{46D1F375-37DA-4F8C-AE35-E32DFABC4CBE}" type="slidenum">
              <a:rPr lang="fr-CA" smtClean="0"/>
              <a:t>43</a:t>
            </a:fld>
            <a:endParaRPr lang="fr-CA"/>
          </a:p>
        </p:txBody>
      </p:sp>
      <p:sp>
        <p:nvSpPr>
          <p:cNvPr id="7" name="Rectangle 6"/>
          <p:cNvSpPr/>
          <p:nvPr/>
        </p:nvSpPr>
        <p:spPr>
          <a:xfrm>
            <a:off x="10090150" y="5962287"/>
            <a:ext cx="1263650" cy="285750"/>
          </a:xfrm>
          <a:prstGeom prst="rect">
            <a:avLst/>
          </a:prstGeom>
          <a:solidFill>
            <a:srgbClr val="EAB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ZoneTexte 7">
            <a:hlinkClick r:id="rId3"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
        <p:nvSpPr>
          <p:cNvPr id="11"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4" y="2119565"/>
            <a:ext cx="5943866" cy="4386263"/>
          </a:xfrm>
        </p:spPr>
        <p:txBody>
          <a:bodyPr>
            <a:normAutofit lnSpcReduction="10000"/>
          </a:bodyPr>
          <a:lstStyle/>
          <a:p>
            <a:r>
              <a:rPr lang="fr-FR" sz="1600" dirty="0"/>
              <a:t>La paix joue un rôle essentiel dans la protection de notre planète. Lorsque les pays et les communautés privilégient le dialogue plutôt que la guerre pour résoudre leurs différends, ils évitent des destructions qui nuisent aussi à l’environnement. Les guerres polluent l’air, contaminent l’eau et abîment les sols, rendant la vie encore plus difficile pour les humains, les animaux et les plantes.</a:t>
            </a:r>
          </a:p>
          <a:p>
            <a:r>
              <a:rPr lang="fr-FR" sz="1600" dirty="0"/>
              <a:t>En choisissant la paix, nous pouvons concentrer nos efforts sur les vrais défis, comme la lutte contre les changements climatiques. Les nations peuvent travailler ensemble pour réduire les émissions de gaz à effet de serre, les communautés peuvent se mobiliser pour protéger les forêts, nettoyer les océans ou préserver la biodiversité, et les équipes de recherche et les gouvernements peuvent unir leurs forces pour développer des technologies propres qui respectent l’environnement.</a:t>
            </a:r>
          </a:p>
          <a:p>
            <a:r>
              <a:rPr lang="fr-FR" sz="1600" dirty="0"/>
              <a:t>La paix aide à développer des relations humaines harmonieuses, essentielles pour éviter la pollution et la destruction causées par les conflits. En encourageant la coopération, elle nous permet de concentrer nos efforts sur des actions positives. Ainsi, choisir la paix, c’est aussi choisir de protéger la Terre et d’assurer un avenir plus durable pour toutes et tous. </a:t>
            </a:r>
            <a:endParaRPr lang="en-US" sz="1600" dirty="0"/>
          </a:p>
        </p:txBody>
      </p:sp>
    </p:spTree>
    <p:extLst>
      <p:ext uri="{BB962C8B-B14F-4D97-AF65-F5344CB8AC3E}">
        <p14:creationId xmlns:p14="http://schemas.microsoft.com/office/powerpoint/2010/main" val="15579750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D4C1C-6284-B4BB-A376-6E9887F0AEA1}"/>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F6B95C68-28DF-B0B4-52A5-CEC065FE5C31}"/>
              </a:ext>
            </a:extLst>
          </p:cNvPr>
          <p:cNvSpPr txBox="1"/>
          <p:nvPr/>
        </p:nvSpPr>
        <p:spPr>
          <a:xfrm>
            <a:off x="1332648" y="2929541"/>
            <a:ext cx="5556738" cy="707886"/>
          </a:xfrm>
          <a:prstGeom prst="rect">
            <a:avLst/>
          </a:prstGeom>
          <a:noFill/>
        </p:spPr>
        <p:txBody>
          <a:bodyPr wrap="square" rtlCol="0">
            <a:spAutoFit/>
          </a:bodyPr>
          <a:lstStyle/>
          <a:p>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a:t>
            </a:r>
            <a:r>
              <a:rPr lang="fr-CA" sz="2000" b="1" dirty="0">
                <a:effectLst/>
                <a:latin typeface="Calibri" panose="020F0502020204030204" pitchFamily="34" charset="0"/>
                <a:ea typeface="Aptos" panose="020B0004020202020204" pitchFamily="34" charset="0"/>
                <a:cs typeface="Calibri" panose="020F0502020204030204" pitchFamily="34" charset="0"/>
              </a:rPr>
              <a:t>une initiative inspirante </a:t>
            </a:r>
            <a:br>
              <a:rPr lang="fr-CA" sz="2000" b="1" dirty="0">
                <a:effectLst/>
                <a:latin typeface="Calibri" panose="020F0502020204030204" pitchFamily="34" charset="0"/>
                <a:ea typeface="Aptos" panose="020B0004020202020204" pitchFamily="34" charset="0"/>
                <a:cs typeface="Calibri" panose="020F0502020204030204" pitchFamily="34" charset="0"/>
              </a:rPr>
            </a:br>
            <a:r>
              <a:rPr lang="fr-CA" sz="2000" b="1" dirty="0">
                <a:effectLst/>
                <a:latin typeface="Calibri" panose="020F0502020204030204" pitchFamily="34" charset="0"/>
                <a:ea typeface="Aptos" panose="020B0004020202020204" pitchFamily="34" charset="0"/>
                <a:cs typeface="Calibri" panose="020F0502020204030204" pitchFamily="34" charset="0"/>
              </a:rPr>
              <a:t>ou 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6" name="Groupe 35">
            <a:extLst>
              <a:ext uri="{FF2B5EF4-FFF2-40B4-BE49-F238E27FC236}">
                <a16:creationId xmlns:a16="http://schemas.microsoft.com/office/drawing/2014/main" id="{6B3CE2CC-BBF7-A742-B1FB-6A11FA81E4CC}"/>
              </a:ext>
            </a:extLst>
          </p:cNvPr>
          <p:cNvGrpSpPr/>
          <p:nvPr/>
        </p:nvGrpSpPr>
        <p:grpSpPr>
          <a:xfrm>
            <a:off x="6721353" y="4020090"/>
            <a:ext cx="3656825" cy="651558"/>
            <a:chOff x="6895663" y="3569460"/>
            <a:chExt cx="3656825" cy="651558"/>
          </a:xfrm>
        </p:grpSpPr>
        <p:sp>
          <p:nvSpPr>
            <p:cNvPr id="10" name="Rectangle : coins arrondis 9">
              <a:extLst>
                <a:ext uri="{FF2B5EF4-FFF2-40B4-BE49-F238E27FC236}">
                  <a16:creationId xmlns:a16="http://schemas.microsoft.com/office/drawing/2014/main" id="{2E1CB51E-D71D-3D3C-A84F-D669D2E3F95D}"/>
                </a:ext>
              </a:extLst>
            </p:cNvPr>
            <p:cNvSpPr/>
            <p:nvPr/>
          </p:nvSpPr>
          <p:spPr>
            <a:xfrm>
              <a:off x="7241233" y="3580613"/>
              <a:ext cx="3047626"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ZoneTexte 10">
              <a:hlinkClick r:id="rId2" action="ppaction://hlinksldjump"/>
              <a:extLst>
                <a:ext uri="{FF2B5EF4-FFF2-40B4-BE49-F238E27FC236}">
                  <a16:creationId xmlns:a16="http://schemas.microsoft.com/office/drawing/2014/main" id="{190C0BD1-1EF3-7E98-7CCB-BD3FA67E9D55}"/>
                </a:ext>
              </a:extLst>
            </p:cNvPr>
            <p:cNvSpPr txBox="1">
              <a:spLocks/>
            </p:cNvSpPr>
            <p:nvPr/>
          </p:nvSpPr>
          <p:spPr>
            <a:xfrm>
              <a:off x="7241234" y="3569460"/>
              <a:ext cx="3047624" cy="400110"/>
            </a:xfrm>
            <a:prstGeom prst="rect">
              <a:avLst/>
            </a:prstGeom>
            <a:noFill/>
          </p:spPr>
          <p:txBody>
            <a:bodyPr wrap="square" rtlCol="0">
              <a:spAutoFit/>
            </a:bodyPr>
            <a:lstStyle/>
            <a:p>
              <a:pPr algn="ctr"/>
              <a:r>
                <a:rPr lang="fr-CA" sz="2000" b="1" dirty="0">
                  <a:latin typeface="Calibri" panose="020F0502020204030204" pitchFamily="34" charset="0"/>
                  <a:ea typeface="Aptos" panose="020B0004020202020204" pitchFamily="34" charset="0"/>
                  <a:cs typeface="Calibri" panose="020F0502020204030204" pitchFamily="34" charset="0"/>
                </a:rPr>
                <a:t>Les coopératives agricoles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ZoneTexte 17">
              <a:extLst>
                <a:ext uri="{FF2B5EF4-FFF2-40B4-BE49-F238E27FC236}">
                  <a16:creationId xmlns:a16="http://schemas.microsoft.com/office/drawing/2014/main" id="{EB82DB1D-F682-3524-9969-785E8AB8A4CC}"/>
                </a:ext>
              </a:extLst>
            </p:cNvPr>
            <p:cNvSpPr txBox="1"/>
            <p:nvPr/>
          </p:nvSpPr>
          <p:spPr>
            <a:xfrm>
              <a:off x="6895663" y="3974797"/>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48)</a:t>
              </a:r>
            </a:p>
          </p:txBody>
        </p:sp>
      </p:grpSp>
      <p:sp>
        <p:nvSpPr>
          <p:cNvPr id="3" name="ZoneTexte 2">
            <a:extLst>
              <a:ext uri="{FF2B5EF4-FFF2-40B4-BE49-F238E27FC236}">
                <a16:creationId xmlns:a16="http://schemas.microsoft.com/office/drawing/2014/main" id="{C29E8198-2A5C-80E1-3F8E-F82F1F3FCEDC}"/>
              </a:ext>
            </a:extLst>
          </p:cNvPr>
          <p:cNvSpPr txBox="1"/>
          <p:nvPr/>
        </p:nvSpPr>
        <p:spPr>
          <a:xfrm>
            <a:off x="1332648" y="2171600"/>
            <a:ext cx="3656825" cy="646331"/>
          </a:xfrm>
          <a:prstGeom prst="rect">
            <a:avLst/>
          </a:prstGeom>
          <a:noFill/>
        </p:spPr>
        <p:txBody>
          <a:bodyPr wrap="square" rtlCol="0">
            <a:spAutoFit/>
          </a:bodyPr>
          <a:lstStyle/>
          <a:p>
            <a:r>
              <a:rPr lang="fr-CA" sz="3600" b="1" kern="1400" spc="-50" dirty="0">
                <a:solidFill>
                  <a:srgbClr val="27496D"/>
                </a:solidFill>
                <a:latin typeface="Calibri" panose="020F0502020204030204" pitchFamily="34" charset="0"/>
                <a:ea typeface="Times New Roman" panose="02020603050405020304" pitchFamily="18" charset="0"/>
                <a:cs typeface="Calibri" panose="020F0502020204030204" pitchFamily="34" charset="0"/>
              </a:rPr>
              <a:t>La solidarité</a:t>
            </a:r>
            <a:endParaRPr lang="fr-CA" sz="3600" kern="1400" spc="-50" dirty="0">
              <a:solidFill>
                <a:srgbClr val="27496D"/>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2" name="Groupe 1">
            <a:extLst>
              <a:ext uri="{FF2B5EF4-FFF2-40B4-BE49-F238E27FC236}">
                <a16:creationId xmlns:a16="http://schemas.microsoft.com/office/drawing/2014/main" id="{CA172CFA-1076-6043-2B40-883ECA4C292F}"/>
              </a:ext>
            </a:extLst>
          </p:cNvPr>
          <p:cNvGrpSpPr/>
          <p:nvPr/>
        </p:nvGrpSpPr>
        <p:grpSpPr>
          <a:xfrm>
            <a:off x="6072314" y="2207007"/>
            <a:ext cx="5036844" cy="665839"/>
            <a:chOff x="6056230" y="2911629"/>
            <a:chExt cx="5036844" cy="1074421"/>
          </a:xfrm>
        </p:grpSpPr>
        <p:sp>
          <p:nvSpPr>
            <p:cNvPr id="26" name="Rectangle : coins arrondis 25">
              <a:extLst>
                <a:ext uri="{FF2B5EF4-FFF2-40B4-BE49-F238E27FC236}">
                  <a16:creationId xmlns:a16="http://schemas.microsoft.com/office/drawing/2014/main" id="{F6E395E4-8749-2C96-3C91-3623CA42CBFD}"/>
                </a:ext>
              </a:extLst>
            </p:cNvPr>
            <p:cNvSpPr/>
            <p:nvPr/>
          </p:nvSpPr>
          <p:spPr>
            <a:xfrm>
              <a:off x="6124410" y="2954389"/>
              <a:ext cx="4900486" cy="599874"/>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hlinkClick r:id="rId3" action="ppaction://hlinksldjump"/>
              <a:extLst>
                <a:ext uri="{FF2B5EF4-FFF2-40B4-BE49-F238E27FC236}">
                  <a16:creationId xmlns:a16="http://schemas.microsoft.com/office/drawing/2014/main" id="{CA4D2364-B749-F97A-81CF-1D604EDD9B6C}"/>
                </a:ext>
              </a:extLst>
            </p:cNvPr>
            <p:cNvSpPr txBox="1">
              <a:spLocks/>
            </p:cNvSpPr>
            <p:nvPr/>
          </p:nvSpPr>
          <p:spPr>
            <a:xfrm>
              <a:off x="6056230" y="2911629"/>
              <a:ext cx="5036844"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L’aide humanitaire après le tsunami en Asie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8" name="ZoneTexte 27">
              <a:extLst>
                <a:ext uri="{FF2B5EF4-FFF2-40B4-BE49-F238E27FC236}">
                  <a16:creationId xmlns:a16="http://schemas.microsoft.com/office/drawing/2014/main" id="{95F32F95-10B6-C093-E611-8C903B85D902}"/>
                </a:ext>
              </a:extLst>
            </p:cNvPr>
            <p:cNvSpPr txBox="1"/>
            <p:nvPr/>
          </p:nvSpPr>
          <p:spPr>
            <a:xfrm>
              <a:off x="6486624" y="3588739"/>
              <a:ext cx="4182333" cy="39731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46)</a:t>
              </a:r>
            </a:p>
          </p:txBody>
        </p:sp>
      </p:grpSp>
      <p:grpSp>
        <p:nvGrpSpPr>
          <p:cNvPr id="9" name="Groupe 8">
            <a:extLst>
              <a:ext uri="{FF2B5EF4-FFF2-40B4-BE49-F238E27FC236}">
                <a16:creationId xmlns:a16="http://schemas.microsoft.com/office/drawing/2014/main" id="{07B4B781-14EE-8AA8-0742-A5101D0873F4}"/>
              </a:ext>
            </a:extLst>
          </p:cNvPr>
          <p:cNvGrpSpPr/>
          <p:nvPr/>
        </p:nvGrpSpPr>
        <p:grpSpPr>
          <a:xfrm>
            <a:off x="6179069" y="1318464"/>
            <a:ext cx="4753626" cy="651558"/>
            <a:chOff x="1957299" y="3493199"/>
            <a:chExt cx="4200172" cy="651558"/>
          </a:xfrm>
        </p:grpSpPr>
        <p:sp>
          <p:nvSpPr>
            <p:cNvPr id="12" name="Rectangle : coins arrondis 11">
              <a:extLst>
                <a:ext uri="{FF2B5EF4-FFF2-40B4-BE49-F238E27FC236}">
                  <a16:creationId xmlns:a16="http://schemas.microsoft.com/office/drawing/2014/main" id="{4D8C1EB5-07D7-9D58-4AB5-705BAC52591E}"/>
                </a:ext>
              </a:extLst>
            </p:cNvPr>
            <p:cNvSpPr/>
            <p:nvPr/>
          </p:nvSpPr>
          <p:spPr>
            <a:xfrm>
              <a:off x="2222695" y="3504352"/>
              <a:ext cx="3663103"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hlinkClick r:id="rId4" action="ppaction://hlinksldjump"/>
              <a:extLst>
                <a:ext uri="{FF2B5EF4-FFF2-40B4-BE49-F238E27FC236}">
                  <a16:creationId xmlns:a16="http://schemas.microsoft.com/office/drawing/2014/main" id="{B307E131-EB1C-29E4-570C-56B275641472}"/>
                </a:ext>
              </a:extLst>
            </p:cNvPr>
            <p:cNvSpPr txBox="1">
              <a:spLocks/>
            </p:cNvSpPr>
            <p:nvPr/>
          </p:nvSpPr>
          <p:spPr>
            <a:xfrm>
              <a:off x="1957299" y="3493199"/>
              <a:ext cx="4200172" cy="400110"/>
            </a:xfrm>
            <a:prstGeom prst="rect">
              <a:avLst/>
            </a:prstGeom>
            <a:noFill/>
          </p:spPr>
          <p:txBody>
            <a:bodyPr wrap="square" rtlCol="0">
              <a:spAutoFit/>
            </a:bodyPr>
            <a:lstStyle/>
            <a:p>
              <a:pPr algn="ctr"/>
              <a:r>
                <a:rPr lang="fr-CA" sz="2000" b="1" dirty="0">
                  <a:latin typeface="Calibri" panose="020F0502020204030204" pitchFamily="34" charset="0"/>
                  <a:ea typeface="Aptos" panose="020B0004020202020204" pitchFamily="34" charset="0"/>
                  <a:cs typeface="Calibri" panose="020F0502020204030204" pitchFamily="34" charset="0"/>
                </a:rPr>
                <a:t>Le Programme alimentaire mondial</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ZoneTexte 13">
              <a:extLst>
                <a:ext uri="{FF2B5EF4-FFF2-40B4-BE49-F238E27FC236}">
                  <a16:creationId xmlns:a16="http://schemas.microsoft.com/office/drawing/2014/main" id="{9C48AB71-C7AF-7BDC-2A1B-F69909D16EED}"/>
                </a:ext>
              </a:extLst>
            </p:cNvPr>
            <p:cNvSpPr txBox="1"/>
            <p:nvPr/>
          </p:nvSpPr>
          <p:spPr>
            <a:xfrm>
              <a:off x="2228972" y="3898536"/>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45)</a:t>
              </a:r>
            </a:p>
          </p:txBody>
        </p:sp>
      </p:grpSp>
      <p:grpSp>
        <p:nvGrpSpPr>
          <p:cNvPr id="37" name="Groupe 36">
            <a:extLst>
              <a:ext uri="{FF2B5EF4-FFF2-40B4-BE49-F238E27FC236}">
                <a16:creationId xmlns:a16="http://schemas.microsoft.com/office/drawing/2014/main" id="{12E32423-C504-6CD6-CD5B-2E6F84582DA2}"/>
              </a:ext>
            </a:extLst>
          </p:cNvPr>
          <p:cNvGrpSpPr/>
          <p:nvPr/>
        </p:nvGrpSpPr>
        <p:grpSpPr>
          <a:xfrm>
            <a:off x="6284872" y="4868721"/>
            <a:ext cx="4611728" cy="707886"/>
            <a:chOff x="6670740" y="3569460"/>
            <a:chExt cx="4188611" cy="707886"/>
          </a:xfrm>
        </p:grpSpPr>
        <p:sp>
          <p:nvSpPr>
            <p:cNvPr id="38" name="Rectangle : coins arrondis 37">
              <a:extLst>
                <a:ext uri="{FF2B5EF4-FFF2-40B4-BE49-F238E27FC236}">
                  <a16:creationId xmlns:a16="http://schemas.microsoft.com/office/drawing/2014/main" id="{C949CF2B-46EE-4F2A-DAD8-8A7B8C5493E2}"/>
                </a:ext>
              </a:extLst>
            </p:cNvPr>
            <p:cNvSpPr/>
            <p:nvPr/>
          </p:nvSpPr>
          <p:spPr>
            <a:xfrm>
              <a:off x="6670740" y="3580613"/>
              <a:ext cx="4188611"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ZoneTexte 38">
              <a:hlinkClick r:id="rId5" action="ppaction://hlinksldjump"/>
              <a:extLst>
                <a:ext uri="{FF2B5EF4-FFF2-40B4-BE49-F238E27FC236}">
                  <a16:creationId xmlns:a16="http://schemas.microsoft.com/office/drawing/2014/main" id="{0F5C3866-EC67-2E9B-E96D-C37393054B8A}"/>
                </a:ext>
              </a:extLst>
            </p:cNvPr>
            <p:cNvSpPr txBox="1">
              <a:spLocks/>
            </p:cNvSpPr>
            <p:nvPr/>
          </p:nvSpPr>
          <p:spPr>
            <a:xfrm>
              <a:off x="6670740" y="3569460"/>
              <a:ext cx="4188611" cy="707886"/>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Les initiatives de bénévolat international</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0" name="ZoneTexte 39">
              <a:extLst>
                <a:ext uri="{FF2B5EF4-FFF2-40B4-BE49-F238E27FC236}">
                  <a16:creationId xmlns:a16="http://schemas.microsoft.com/office/drawing/2014/main" id="{B25F17D4-1D95-C8DA-2398-05BF3ACF4058}"/>
                </a:ext>
              </a:extLst>
            </p:cNvPr>
            <p:cNvSpPr txBox="1"/>
            <p:nvPr/>
          </p:nvSpPr>
          <p:spPr>
            <a:xfrm>
              <a:off x="6895663" y="3974797"/>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49)</a:t>
              </a:r>
            </a:p>
          </p:txBody>
        </p:sp>
      </p:grpSp>
      <p:grpSp>
        <p:nvGrpSpPr>
          <p:cNvPr id="45" name="Groupe 44">
            <a:extLst>
              <a:ext uri="{FF2B5EF4-FFF2-40B4-BE49-F238E27FC236}">
                <a16:creationId xmlns:a16="http://schemas.microsoft.com/office/drawing/2014/main" id="{69A172F4-6DB1-40D6-A4CC-5D0E5EF77B58}"/>
              </a:ext>
            </a:extLst>
          </p:cNvPr>
          <p:cNvGrpSpPr/>
          <p:nvPr/>
        </p:nvGrpSpPr>
        <p:grpSpPr>
          <a:xfrm>
            <a:off x="6307202" y="3142803"/>
            <a:ext cx="4485124" cy="651558"/>
            <a:chOff x="1981924" y="3493199"/>
            <a:chExt cx="4150918" cy="651558"/>
          </a:xfrm>
        </p:grpSpPr>
        <p:sp>
          <p:nvSpPr>
            <p:cNvPr id="46" name="Rectangle : coins arrondis 45">
              <a:extLst>
                <a:ext uri="{FF2B5EF4-FFF2-40B4-BE49-F238E27FC236}">
                  <a16:creationId xmlns:a16="http://schemas.microsoft.com/office/drawing/2014/main" id="{CE1AC44B-A58C-B777-0F38-9C67187A0D00}"/>
                </a:ext>
              </a:extLst>
            </p:cNvPr>
            <p:cNvSpPr/>
            <p:nvPr/>
          </p:nvSpPr>
          <p:spPr>
            <a:xfrm>
              <a:off x="2451855" y="3504352"/>
              <a:ext cx="3211055"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a:hlinkClick r:id="rId6" action="ppaction://hlinksldjump"/>
              <a:extLst>
                <a:ext uri="{FF2B5EF4-FFF2-40B4-BE49-F238E27FC236}">
                  <a16:creationId xmlns:a16="http://schemas.microsoft.com/office/drawing/2014/main" id="{A583DA39-C464-73A5-70ED-8196860B9FEE}"/>
                </a:ext>
              </a:extLst>
            </p:cNvPr>
            <p:cNvSpPr txBox="1">
              <a:spLocks/>
            </p:cNvSpPr>
            <p:nvPr/>
          </p:nvSpPr>
          <p:spPr>
            <a:xfrm>
              <a:off x="1981924" y="3493199"/>
              <a:ext cx="4150918"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 lutte contre la poliomyélite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8" name="ZoneTexte 47">
              <a:extLst>
                <a:ext uri="{FF2B5EF4-FFF2-40B4-BE49-F238E27FC236}">
                  <a16:creationId xmlns:a16="http://schemas.microsoft.com/office/drawing/2014/main" id="{4B2D24A7-1E6E-B8BB-1F4E-E30A1A377176}"/>
                </a:ext>
              </a:extLst>
            </p:cNvPr>
            <p:cNvSpPr txBox="1"/>
            <p:nvPr/>
          </p:nvSpPr>
          <p:spPr>
            <a:xfrm>
              <a:off x="2228972" y="3898536"/>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a:t>
              </a:r>
              <a:r>
                <a:rPr lang="fr-CA" sz="10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47</a:t>
              </a: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a:t>
              </a:r>
            </a:p>
          </p:txBody>
        </p:sp>
      </p:grpSp>
      <p:sp>
        <p:nvSpPr>
          <p:cNvPr id="4" name="Espace réservé du numéro de diapositive 3"/>
          <p:cNvSpPr>
            <a:spLocks noGrp="1"/>
          </p:cNvSpPr>
          <p:nvPr>
            <p:ph type="sldNum" sz="quarter" idx="10"/>
          </p:nvPr>
        </p:nvSpPr>
        <p:spPr/>
        <p:txBody>
          <a:bodyPr/>
          <a:lstStyle/>
          <a:p>
            <a:fld id="{46D1F375-37DA-4F8C-AE35-E32DFABC4CBE}" type="slidenum">
              <a:rPr lang="fr-CA" smtClean="0"/>
              <a:t>44</a:t>
            </a:fld>
            <a:endParaRPr lang="fr-CA"/>
          </a:p>
        </p:txBody>
      </p:sp>
    </p:spTree>
    <p:extLst>
      <p:ext uri="{BB962C8B-B14F-4D97-AF65-F5344CB8AC3E}">
        <p14:creationId xmlns:p14="http://schemas.microsoft.com/office/powerpoint/2010/main" val="27699919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Le Programme alimentaire mondial</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FR" dirty="0"/>
              <a:t>(</a:t>
            </a:r>
            <a:r>
              <a:rPr lang="fr-CA" dirty="0"/>
              <a:t>1961</a:t>
            </a:r>
            <a:r>
              <a:rPr lang="fr-FR" dirty="0"/>
              <a:t>)</a:t>
            </a:r>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p:txBody>
          <a:bodyPr>
            <a:noAutofit/>
          </a:bodyPr>
          <a:lstStyle/>
          <a:p>
            <a:r>
              <a:rPr lang="fr-CA" sz="1600" dirty="0"/>
              <a:t>Créé il y a environ 65 ans, le Programme alimentaire mondial vient en aide aux populations qui manquent de nourriture, surtout après des catastrophes, comme des sécheresses ou des tremblements de terre qui détruisent les champs et les maisons.</a:t>
            </a:r>
            <a:endParaRPr lang="en-US" sz="1600" dirty="0"/>
          </a:p>
          <a:p>
            <a:r>
              <a:rPr lang="fr-CA" sz="1600" dirty="0"/>
              <a:t>Pour soutenir les familles touchées, le Programme envoie de la nourriture et fournit, dans certains cas, des graines ou des outils pour aider les agricultrices et agriculteurs à cultiver de nouvelles récoltes. Cette aide est possible grâce à la solidarité entre les pays qui partagent leurs ressources et des idées pour aider celles et ceux qui en ont le plus besoin.</a:t>
            </a:r>
            <a:endParaRPr lang="en-US" sz="1600" dirty="0"/>
          </a:p>
          <a:p>
            <a:r>
              <a:rPr lang="fr-CA" sz="1600" dirty="0"/>
              <a:t>Cet effort démontre que, lorsque nous travaillons ensemble, nous pouvons avoir une influence positive immense. Lutter contre la faim, c’est aussi offrir aux enfants et aux familles une vie meilleure et plus heureuse. C’est un exemple de solidarité inspirant qui incite à prendre soin des autres, partout dans le monde.</a:t>
            </a:r>
            <a:endParaRPr lang="en-US" sz="1600" dirty="0"/>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fontScale="92500"/>
          </a:bodyPr>
          <a:lstStyle/>
          <a:p>
            <a:r>
              <a:rPr lang="fr-FR" dirty="0"/>
              <a:t>(Voir page 50)</a:t>
            </a:r>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53226" y="2214042"/>
            <a:ext cx="4142524" cy="2761682"/>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45</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40339816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L’aide humanitaire après le tsunami en Asie</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FR" dirty="0"/>
              <a:t>(</a:t>
            </a:r>
            <a:r>
              <a:rPr lang="fr-CA" dirty="0"/>
              <a:t>2004</a:t>
            </a:r>
            <a:r>
              <a:rPr lang="fr-FR" dirty="0"/>
              <a:t>)</a:t>
            </a:r>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4" y="2053598"/>
            <a:ext cx="5839091" cy="4236785"/>
          </a:xfrm>
        </p:spPr>
        <p:txBody>
          <a:bodyPr>
            <a:noAutofit/>
          </a:bodyPr>
          <a:lstStyle/>
          <a:p>
            <a:r>
              <a:rPr lang="fr-CA" sz="1600" dirty="0"/>
              <a:t>Il y a environ 20 ans, un puissant tsunami a frappé plusieurs pays d’Asie, provoquant des ravages considérables. Ce phénomène, causé par un tremblement de terre sous la mer, a déferlé sous forme d’immenses vagues, détruisant des maisons, des écoles et des villages entiers. Des millions de personnes se sont retrouvées sans abri, privées de nourriture et parfois grièvement blessées.</a:t>
            </a:r>
            <a:endParaRPr lang="en-US" sz="1600" dirty="0"/>
          </a:p>
          <a:p>
            <a:r>
              <a:rPr lang="fr-CA" sz="1600" dirty="0"/>
              <a:t>Face à cette catastrophe, un grand élan de solidarité s’est manifesté à travers le monde. Des organisations humanitaires ont envoyé de la nourriture, des médicaments et des équipes pour aider les personnes blessées. Des ingénieurs et des bénévoles ont travaillé ensemble pour reconstruire les villages et donner un nouveau départ à celles et ceux qui avaient tout perdu.</a:t>
            </a:r>
            <a:endParaRPr lang="en-US" sz="1600" dirty="0"/>
          </a:p>
          <a:p>
            <a:r>
              <a:rPr lang="fr-CA" sz="1600" dirty="0"/>
              <a:t>Cet événement prouve que, même à des milliers de kilomètres de distance, les peuples peuvent se mobiliser pour surmonter des épreuves difficiles. La solidarité, c’est comprendre que, peu importe où nous vivons, nous pouvons apporter notre contribution en tendant la main à celles et ceux qui en ont besoin. Grâce à cet effort collectif, de nombreuses familles ont retrouvé l’espoir et ont pu rebâtir leur vie.</a:t>
            </a:r>
            <a:endParaRPr lang="en-US" sz="1600" dirty="0"/>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fontScale="92500"/>
          </a:bodyPr>
          <a:lstStyle/>
          <a:p>
            <a:r>
              <a:rPr lang="fr-FR" dirty="0"/>
              <a:t>(Voir page 50)</a:t>
            </a:r>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44094" y="2214042"/>
            <a:ext cx="3451656" cy="2761682"/>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46</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2798684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La lutte contre la poliomyélite</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FR" dirty="0"/>
              <a:t>(</a:t>
            </a:r>
            <a:r>
              <a:rPr lang="fr-CA" dirty="0"/>
              <a:t>Depuis les années 1950</a:t>
            </a:r>
            <a:r>
              <a:rPr lang="fr-FR" dirty="0"/>
              <a:t>)</a:t>
            </a:r>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4" y="2053598"/>
            <a:ext cx="5610491" cy="4452229"/>
          </a:xfrm>
        </p:spPr>
        <p:txBody>
          <a:bodyPr>
            <a:noAutofit/>
          </a:bodyPr>
          <a:lstStyle/>
          <a:p>
            <a:r>
              <a:rPr lang="fr-CA" sz="1600" dirty="0"/>
              <a:t>La poliomyélite (polio) est une maladie très grave qui touche surtout les enfants. Elle attaque les muscles du corps, ce qui empêche les personnes de marcher ou même de bouger normalement. Aujourd’hui, grâce aux vaccins, la polio a presque disparu à travers le monde. Les vaccins renforcent les défenses du corps contre les maladies et nous permettent de rester en santé.</a:t>
            </a:r>
            <a:endParaRPr lang="en-US" sz="1600" dirty="0"/>
          </a:p>
          <a:p>
            <a:r>
              <a:rPr lang="fr-CA" sz="1600" dirty="0"/>
              <a:t>Pour protéger les enfants, des équipes médicales ont parcouru de nombreux pays, y compris des régions très isolées, afin d’administrer ces vaccins à des millions d’enfants. Ce vaste travail a été possible grâce à la collaboration de nombreux pays, médecins et volontaires qui se sont unis pour éradiquer cette maladie.</a:t>
            </a:r>
            <a:endParaRPr lang="en-US" sz="1600" dirty="0"/>
          </a:p>
          <a:p>
            <a:r>
              <a:rPr lang="fr-CA" sz="1600" dirty="0"/>
              <a:t>La lutte contre la polio est un bel exemple d’effort de solidarité. Lorsque tout le monde travaille ensemble pour une grande cause, il est possible de sauver des vies. Grâce à ces actions, des millions d’enfants peuvent aujourd’hui courir, jouer et grandir en santé. Cet engagement collectif montre qu’en nous entraidant, nous pouvons bâtir un monde meilleur et plus sûr pour toutes et tous!</a:t>
            </a:r>
            <a:endParaRPr lang="en-US" sz="1600" dirty="0"/>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fontScale="92500"/>
          </a:bodyPr>
          <a:lstStyle/>
          <a:p>
            <a:r>
              <a:rPr lang="fr-FR" dirty="0"/>
              <a:t>(Voir page 50)</a:t>
            </a:r>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22006" y="2129798"/>
            <a:ext cx="4031794" cy="2670802"/>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47</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9254508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Les coopératives agricoles</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CA" dirty="0"/>
              <a:t>(Depuis environ 35 ans)</a:t>
            </a:r>
            <a:endParaRPr lang="fr-FR" dirty="0"/>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4" y="2053598"/>
            <a:ext cx="5324741" cy="4864560"/>
          </a:xfrm>
        </p:spPr>
        <p:txBody>
          <a:bodyPr>
            <a:noAutofit/>
          </a:bodyPr>
          <a:lstStyle/>
          <a:p>
            <a:r>
              <a:rPr lang="fr-FR" sz="1600" dirty="0"/>
              <a:t>Les agricultrices et agriculteurs cultivent des fruits, des légumes ou élèvent des animaux pour produire de la nourriture. Gérer une ferme en solitaire peut s’avérer un grand défi. C’est pourquoi les coopératives agricoles existent : elles permettent aux agricultrices et agriculteurs de travailler ensemble, de partager leurs outils (comme les machines), leurs idées et leurs ressources (comme les grains).</a:t>
            </a:r>
          </a:p>
          <a:p>
            <a:r>
              <a:rPr lang="fr-FR" sz="1600" dirty="0"/>
              <a:t>En collaborant, ces personnes peuvent produire davantage de nourriture tout en économisant de l’argent. Par exemple, au lieu que chaque ferme possède une machine coûteuse, une seule peut être utilisée par plusieurs. Cela permet de rendre la nourriture plus abordable pour les familles, mais aussi d’aider les agricultrices et agriculteurs à mieux réussir.</a:t>
            </a:r>
          </a:p>
          <a:p>
            <a:r>
              <a:rPr lang="fr-FR" sz="1600" dirty="0"/>
              <a:t>Les coopératives agricoles démontrent bien que l’union et le partage bénéficient à toutes et tous. C’est un bel exemple qui illustre qu’en travaillant en équipe, nous pouvons rendre la vie meilleure pour tout le monde. </a:t>
            </a:r>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fontScale="92500"/>
          </a:bodyPr>
          <a:lstStyle/>
          <a:p>
            <a:r>
              <a:rPr lang="fr-FR" dirty="0"/>
              <a:t>(Voir page 50)</a:t>
            </a:r>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58526" y="2053953"/>
            <a:ext cx="4026269" cy="2684179"/>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48</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0250038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Les initiatives de bénévolat international</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CA" dirty="0"/>
              <a:t>(Depuis environ 50 ans)</a:t>
            </a:r>
            <a:endParaRPr lang="fr-FR" dirty="0"/>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4" y="2053598"/>
            <a:ext cx="5305691" cy="4452230"/>
          </a:xfrm>
        </p:spPr>
        <p:txBody>
          <a:bodyPr>
            <a:noAutofit/>
          </a:bodyPr>
          <a:lstStyle/>
          <a:p>
            <a:r>
              <a:rPr lang="fr-FR" sz="1600" dirty="0"/>
              <a:t>Le bénévolat international, c’est lorsque des personnes se rendent dans d’autres pays pour offrir leur aide gratuitement. Certaines construisent des écoles, d’autres soignent des personnes malades ou enseignent aux enfants. Ces actions soutiennent des communautés ayant peu de ressources et renforcent les liens d’amitié et le respect entre des personnes de différents horizons.</a:t>
            </a:r>
          </a:p>
          <a:p>
            <a:r>
              <a:rPr lang="fr-FR" sz="1600" dirty="0"/>
              <a:t>La solidarité ne s’arrête pas à l’autre bout du monde. Tout près de toi, des gestes de solidarité sont aussi importants. Aider un camarade à comprendre ses devoirs, ramasser des déchets dans ton quartier ou partager ton lunch avec une amie qui a oublié le sien sont des façons de montrer que tu te soucies des autres. Même si tu es jeune, ces petits gestes comptent beaucoup et montrent que tu fais partie d’une grande équipe qui rend le monde meilleur.</a:t>
            </a:r>
          </a:p>
          <a:p>
            <a:r>
              <a:rPr lang="fr-FR" sz="1600" dirty="0"/>
              <a:t>Être solidaire, que ce soit près ou loin de chez toi, te permet de développer une attitude de personne engagée qui agit pour aider les autres, avec respect et gentillesse. Peu importe où tu es, tu as toujours le pouvoir de faire une différence!</a:t>
            </a:r>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fontScale="92500"/>
          </a:bodyPr>
          <a:lstStyle/>
          <a:p>
            <a:r>
              <a:rPr lang="fr-FR" dirty="0"/>
              <a:t>(Voir page 50)</a:t>
            </a:r>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56872" y="2051279"/>
            <a:ext cx="4127924" cy="2751949"/>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49</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891494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La trêve de Noël</a:t>
            </a:r>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(Il y a environ 110 ans) </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p:txBody>
          <a:bodyPr>
            <a:normAutofit/>
          </a:bodyPr>
          <a:lstStyle/>
          <a:p>
            <a:r>
              <a:rPr lang="fr-CA" sz="1600" dirty="0"/>
              <a:t>Lors d’une nuit de Noël, pendant la Première Guerre mondiale, des soldats des deux camps ennemis ont décidé de cesser de se battre. Ils se sont réunis, ont chanté, se sont échangé des cadeaux et ont joué au soccer. Ce moment exceptionnel démontre que, même en temps de guerre, il est possible de choisir la paix et de partager des moments d’humanité.</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352231" y="1327105"/>
            <a:ext cx="3110119" cy="4203789"/>
          </a:xfrm>
          <a:prstGeom prst="rect">
            <a:avLst/>
          </a:prstGeom>
        </p:spPr>
      </p:pic>
      <p:sp>
        <p:nvSpPr>
          <p:cNvPr id="9" name="ZoneTexte 8">
            <a:extLst>
              <a:ext uri="{FF2B5EF4-FFF2-40B4-BE49-F238E27FC236}">
                <a16:creationId xmlns:a16="http://schemas.microsoft.com/office/drawing/2014/main" id="{E5802134-A47A-F4FE-FFB9-FE6338542372}"/>
              </a:ext>
            </a:extLst>
          </p:cNvPr>
          <p:cNvSpPr txBox="1"/>
          <p:nvPr/>
        </p:nvSpPr>
        <p:spPr>
          <a:xfrm>
            <a:off x="8213136" y="5535202"/>
            <a:ext cx="2249214" cy="184666"/>
          </a:xfrm>
          <a:prstGeom prst="rect">
            <a:avLst/>
          </a:prstGeom>
          <a:noFill/>
        </p:spPr>
        <p:txBody>
          <a:bodyPr wrap="square" rtlCol="0">
            <a:spAutoFit/>
          </a:bodyPr>
          <a:lstStyle/>
          <a:p>
            <a:pPr algn="r"/>
            <a:r>
              <a:rPr lang="fr-CA" sz="6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Crédit : Photo libre de droits</a:t>
            </a:r>
          </a:p>
        </p:txBody>
      </p:sp>
      <p:sp>
        <p:nvSpPr>
          <p:cNvPr id="6" name="Espace réservé du numéro de diapositive 5"/>
          <p:cNvSpPr>
            <a:spLocks noGrp="1"/>
          </p:cNvSpPr>
          <p:nvPr>
            <p:ph type="sldNum" sz="quarter" idx="14"/>
          </p:nvPr>
        </p:nvSpPr>
        <p:spPr/>
        <p:txBody>
          <a:bodyPr/>
          <a:lstStyle/>
          <a:p>
            <a:fld id="{CEB3DBC7-5727-4644-8450-8B02E3206B10}" type="slidenum">
              <a:rPr lang="fr-CA" smtClean="0"/>
              <a:t>5</a:t>
            </a:fld>
            <a:endParaRPr lang="fr-CA"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9)</a:t>
            </a:r>
          </a:p>
        </p:txBody>
      </p:sp>
      <p:sp>
        <p:nvSpPr>
          <p:cNvPr id="7" name="Rectangle 6">
            <a:hlinkClick r:id="rId3" action="ppaction://hlinksldjump"/>
          </p:cNvPr>
          <p:cNvSpPr/>
          <p:nvPr/>
        </p:nvSpPr>
        <p:spPr>
          <a:xfrm>
            <a:off x="10020300" y="5905500"/>
            <a:ext cx="1466850" cy="3843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3441766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B90851-8A1F-3D21-BE74-6A0871E51C53}"/>
              </a:ext>
            </a:extLst>
          </p:cNvPr>
          <p:cNvSpPr>
            <a:spLocks noGrp="1"/>
          </p:cNvSpPr>
          <p:nvPr>
            <p:ph type="title"/>
          </p:nvPr>
        </p:nvSpPr>
        <p:spPr/>
        <p:txBody>
          <a:bodyPr/>
          <a:lstStyle/>
          <a:p>
            <a:r>
              <a:rPr lang="fr-CA" dirty="0"/>
              <a:t>Au Québec : les collectes de sang d’</a:t>
            </a:r>
            <a:r>
              <a:rPr lang="fr-CA" dirty="0" err="1"/>
              <a:t>Héma</a:t>
            </a:r>
            <a:r>
              <a:rPr lang="fr-CA" dirty="0"/>
              <a:t>-Québec</a:t>
            </a:r>
            <a:endParaRPr lang="fr-FR" dirty="0"/>
          </a:p>
        </p:txBody>
      </p:sp>
      <p:sp>
        <p:nvSpPr>
          <p:cNvPr id="4" name="Espace réservé du contenu 3">
            <a:extLst>
              <a:ext uri="{FF2B5EF4-FFF2-40B4-BE49-F238E27FC236}">
                <a16:creationId xmlns:a16="http://schemas.microsoft.com/office/drawing/2014/main" id="{8B2A0363-9D75-A3BE-EDE7-BF7B36B1509C}"/>
              </a:ext>
            </a:extLst>
          </p:cNvPr>
          <p:cNvSpPr>
            <a:spLocks noGrp="1"/>
          </p:cNvSpPr>
          <p:nvPr>
            <p:ph idx="10"/>
          </p:nvPr>
        </p:nvSpPr>
        <p:spPr/>
        <p:txBody>
          <a:bodyPr>
            <a:normAutofit/>
          </a:bodyPr>
          <a:lstStyle/>
          <a:p>
            <a:r>
              <a:rPr lang="fr-CA" sz="1600" dirty="0"/>
              <a:t>Héma-Québec organise des collectes de sang pour venir en aide aux personnes malades ou blessées. Une personne peut sauver plusieurs vies en donnant un peu de son sang. Ces collectes illustrent parfaitement la solidarité : poser un geste pour le bien des autres, même sans les connaître. </a:t>
            </a:r>
          </a:p>
          <a:p>
            <a:r>
              <a:rPr lang="fr-CA" sz="1600" dirty="0"/>
              <a:t>En donnant de notre sang ou en sensibilisant notre entourage aux collectes de sang, nous développons une attitude précieuse : prendre soin des autres et de notre communauté. Cette habitude d’entraide grandit avec nous et nous aide à devenir des citoyennes et citoyens engagés, prêts à agir pour améliorer le monde qui nous entoure.</a:t>
            </a:r>
          </a:p>
          <a:p>
            <a:r>
              <a:rPr lang="fr-CA" sz="1600" dirty="0"/>
              <a:t>Même si tu n’as pas l’âge pour donner de ton sang, tu peux encourager les adultes de ton entourage à participer. Ces petits gestes représentent un pas vers une société plus solidaire et plus forte, où chacune et chacun peut faire </a:t>
            </a:r>
            <a:br>
              <a:rPr lang="fr-CA" sz="1600" dirty="0"/>
            </a:br>
            <a:r>
              <a:rPr lang="fr-CA" sz="1600" dirty="0"/>
              <a:t>une différence.</a:t>
            </a:r>
          </a:p>
        </p:txBody>
      </p:sp>
      <p:sp>
        <p:nvSpPr>
          <p:cNvPr id="5" name="Espace réservé du contenu 4">
            <a:extLst>
              <a:ext uri="{FF2B5EF4-FFF2-40B4-BE49-F238E27FC236}">
                <a16:creationId xmlns:a16="http://schemas.microsoft.com/office/drawing/2014/main" id="{454F66B7-ACC6-4E7C-6C90-2F480F9EF482}"/>
              </a:ext>
            </a:extLst>
          </p:cNvPr>
          <p:cNvSpPr>
            <a:spLocks noGrp="1"/>
          </p:cNvSpPr>
          <p:nvPr>
            <p:ph idx="11"/>
          </p:nvPr>
        </p:nvSpPr>
        <p:spPr/>
        <p:txBody>
          <a:bodyPr>
            <a:normAutofit fontScale="92500"/>
          </a:bodyPr>
          <a:lstStyle/>
          <a:p>
            <a:r>
              <a:rPr lang="fr-FR" dirty="0"/>
              <a:t>(Voir page 51)</a:t>
            </a:r>
          </a:p>
        </p:txBody>
      </p:sp>
      <p:pic>
        <p:nvPicPr>
          <p:cNvPr id="9" name="Espace réservé du contenu 8">
            <a:extLst>
              <a:ext uri="{FF2B5EF4-FFF2-40B4-BE49-F238E27FC236}">
                <a16:creationId xmlns:a16="http://schemas.microsoft.com/office/drawing/2014/main" id="{14790D12-AB8A-B3F8-9D9A-5D3C64BC16D5}"/>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6856627" y="2162100"/>
            <a:ext cx="4384461" cy="2857576"/>
          </a:xfrm>
        </p:spPr>
      </p:pic>
      <p:sp>
        <p:nvSpPr>
          <p:cNvPr id="3" name="Espace réservé du numéro de diapositive 2"/>
          <p:cNvSpPr>
            <a:spLocks noGrp="1"/>
          </p:cNvSpPr>
          <p:nvPr>
            <p:ph type="sldNum" sz="quarter" idx="14"/>
          </p:nvPr>
        </p:nvSpPr>
        <p:spPr/>
        <p:txBody>
          <a:bodyPr/>
          <a:lstStyle/>
          <a:p>
            <a:fld id="{46D1F375-37DA-4F8C-AE35-E32DFABC4CBE}" type="slidenum">
              <a:rPr lang="fr-CA" smtClean="0"/>
              <a:t>50</a:t>
            </a:fld>
            <a:endParaRPr lang="fr-CA"/>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9609878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0DA8F7-E973-8FF4-784A-12B96D19F414}"/>
              </a:ext>
            </a:extLst>
          </p:cNvPr>
          <p:cNvSpPr>
            <a:spLocks noGrp="1"/>
          </p:cNvSpPr>
          <p:nvPr>
            <p:ph type="title"/>
          </p:nvPr>
        </p:nvSpPr>
        <p:spPr/>
        <p:txBody>
          <a:bodyPr/>
          <a:lstStyle/>
          <a:p>
            <a:r>
              <a:rPr lang="fr-CA" dirty="0"/>
              <a:t>Quel est le lien entre la solidarité et la lutte contre les changements climatiques?</a:t>
            </a:r>
            <a:endParaRPr lang="fr-FR" dirty="0"/>
          </a:p>
        </p:txBody>
      </p:sp>
      <p:sp>
        <p:nvSpPr>
          <p:cNvPr id="4" name="Espace réservé du contenu 3">
            <a:extLst>
              <a:ext uri="{FF2B5EF4-FFF2-40B4-BE49-F238E27FC236}">
                <a16:creationId xmlns:a16="http://schemas.microsoft.com/office/drawing/2014/main" id="{38A0858C-52D5-32B9-79D6-2BB65147392A}"/>
              </a:ext>
            </a:extLst>
          </p:cNvPr>
          <p:cNvSpPr>
            <a:spLocks noGrp="1"/>
          </p:cNvSpPr>
          <p:nvPr>
            <p:ph idx="10"/>
          </p:nvPr>
        </p:nvSpPr>
        <p:spPr>
          <a:xfrm>
            <a:off x="1599933" y="2053598"/>
            <a:ext cx="5896241" cy="4236785"/>
          </a:xfrm>
        </p:spPr>
        <p:txBody>
          <a:bodyPr>
            <a:noAutofit/>
          </a:bodyPr>
          <a:lstStyle/>
          <a:p>
            <a:r>
              <a:rPr lang="fr-CA" sz="1600" dirty="0"/>
              <a:t>Lorsque les gens unissent leurs efforts, ils peuvent accomplir de grandes choses, notamment pour protéger la planète contre les changements climatiques. Par exemple, si toute une classe se mobilise pour ramasser les déchets dans la cour d’école, celle-ci sera propre beaucoup plus rapidement. La solidarité, c’est s’entraider et se regrouper pour atteindre un objectif commun.</a:t>
            </a:r>
          </a:p>
          <a:p>
            <a:r>
              <a:rPr lang="fr-CA" sz="1600" dirty="0"/>
              <a:t>Les changements climatiques entraînent des phénomènes graves, comme des tempêtes plus violentes, des sécheresses ou des incendies de forêt. Pour préserver la Terre, agir ensemble est essentiel : planter des arbres pour absorber le CO₂, réduire le gaspillage d’eau, recycler ou adopter des solutions pour utiliser moins d’énergie polluante. En collaborant, nous pouvons protéger la nature et aider la planète à rester en santé.</a:t>
            </a:r>
          </a:p>
          <a:p>
            <a:r>
              <a:rPr lang="fr-CA" sz="1600" dirty="0"/>
              <a:t>La solidarité, c’est comme une grande équipe de superhéros qui rassemble ses forces pour lutter contre les changements climatiques et sauver notre belle planète. Et chaque petit geste compte!</a:t>
            </a:r>
          </a:p>
        </p:txBody>
      </p:sp>
      <p:sp>
        <p:nvSpPr>
          <p:cNvPr id="5" name="Espace réservé du contenu 4">
            <a:extLst>
              <a:ext uri="{FF2B5EF4-FFF2-40B4-BE49-F238E27FC236}">
                <a16:creationId xmlns:a16="http://schemas.microsoft.com/office/drawing/2014/main" id="{309AB005-231F-C898-E3F0-C77A4EFEBA04}"/>
              </a:ext>
            </a:extLst>
          </p:cNvPr>
          <p:cNvSpPr>
            <a:spLocks noGrp="1"/>
          </p:cNvSpPr>
          <p:nvPr>
            <p:ph idx="11"/>
          </p:nvPr>
        </p:nvSpPr>
        <p:spPr/>
        <p:txBody>
          <a:bodyPr>
            <a:normAutofit fontScale="92500"/>
          </a:bodyPr>
          <a:lstStyle/>
          <a:p>
            <a:r>
              <a:rPr lang="fr-FR" dirty="0"/>
              <a:t>(Voir page 1)</a:t>
            </a:r>
          </a:p>
        </p:txBody>
      </p:sp>
      <p:pic>
        <p:nvPicPr>
          <p:cNvPr id="9" name="Espace réservé du contenu 8">
            <a:extLst>
              <a:ext uri="{FF2B5EF4-FFF2-40B4-BE49-F238E27FC236}">
                <a16:creationId xmlns:a16="http://schemas.microsoft.com/office/drawing/2014/main" id="{74FE5283-CFF1-FC22-E0D3-5AA7EB597CA5}"/>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7701871" y="1882868"/>
            <a:ext cx="2734935" cy="3544795"/>
          </a:xfrm>
          <a:ln>
            <a:solidFill>
              <a:schemeClr val="accent1"/>
            </a:solidFill>
          </a:ln>
        </p:spPr>
      </p:pic>
      <p:sp>
        <p:nvSpPr>
          <p:cNvPr id="7" name="Espace réservé du contenu 6">
            <a:extLst>
              <a:ext uri="{FF2B5EF4-FFF2-40B4-BE49-F238E27FC236}">
                <a16:creationId xmlns:a16="http://schemas.microsoft.com/office/drawing/2014/main" id="{FF46752A-7F1F-6A11-BD6D-9BAA6B43D1CB}"/>
              </a:ext>
            </a:extLst>
          </p:cNvPr>
          <p:cNvSpPr>
            <a:spLocks noGrp="1"/>
          </p:cNvSpPr>
          <p:nvPr>
            <p:ph idx="13"/>
          </p:nvPr>
        </p:nvSpPr>
        <p:spPr>
          <a:xfrm>
            <a:off x="7372350" y="5483510"/>
            <a:ext cx="3064456" cy="340194"/>
          </a:xfrm>
        </p:spPr>
        <p:txBody>
          <a:bodyPr>
            <a:noAutofit/>
          </a:bodyPr>
          <a:lstStyle/>
          <a:p>
            <a:r>
              <a:rPr lang="fr-CA" sz="800" dirty="0"/>
              <a:t>Bande dessinée </a:t>
            </a:r>
            <a:r>
              <a:rPr lang="fr-CA" sz="800" i="1" dirty="0"/>
              <a:t>Les changements climatiques et la solidarité internationale</a:t>
            </a:r>
            <a:r>
              <a:rPr lang="fr-CA" sz="800" dirty="0"/>
              <a:t> de l’Association québécoise des organismes de coopération internationale.</a:t>
            </a:r>
          </a:p>
          <a:p>
            <a:endParaRPr lang="fr-FR" sz="800" dirty="0"/>
          </a:p>
        </p:txBody>
      </p:sp>
      <p:sp>
        <p:nvSpPr>
          <p:cNvPr id="3" name="Espace réservé du numéro de diapositive 2"/>
          <p:cNvSpPr>
            <a:spLocks noGrp="1"/>
          </p:cNvSpPr>
          <p:nvPr>
            <p:ph type="sldNum" sz="quarter" idx="14"/>
          </p:nvPr>
        </p:nvSpPr>
        <p:spPr/>
        <p:txBody>
          <a:bodyPr/>
          <a:lstStyle/>
          <a:p>
            <a:fld id="{46D1F375-37DA-4F8C-AE35-E32DFABC4CBE}" type="slidenum">
              <a:rPr lang="fr-CA" smtClean="0"/>
              <a:t>51</a:t>
            </a:fld>
            <a:endParaRPr lang="fr-CA"/>
          </a:p>
        </p:txBody>
      </p:sp>
      <p:sp>
        <p:nvSpPr>
          <p:cNvPr id="10" name="Rectangle 9"/>
          <p:cNvSpPr/>
          <p:nvPr/>
        </p:nvSpPr>
        <p:spPr>
          <a:xfrm>
            <a:off x="10090150" y="5962287"/>
            <a:ext cx="1263650" cy="285750"/>
          </a:xfrm>
          <a:prstGeom prst="rect">
            <a:avLst/>
          </a:prstGeom>
          <a:solidFill>
            <a:srgbClr val="EAB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1" name="ZoneTexte 10">
            <a:hlinkClick r:id="rId3"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869673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D4C1C-6284-B4BB-A376-6E9887F0AEA1}"/>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F6B95C68-28DF-B0B4-52A5-CEC065FE5C31}"/>
              </a:ext>
            </a:extLst>
          </p:cNvPr>
          <p:cNvSpPr txBox="1"/>
          <p:nvPr/>
        </p:nvSpPr>
        <p:spPr>
          <a:xfrm>
            <a:off x="1332648" y="2929541"/>
            <a:ext cx="5556738" cy="707886"/>
          </a:xfrm>
          <a:prstGeom prst="rect">
            <a:avLst/>
          </a:prstGeom>
          <a:noFill/>
        </p:spPr>
        <p:txBody>
          <a:bodyPr wrap="square" rtlCol="0">
            <a:spAutoFit/>
          </a:bodyPr>
          <a:lstStyle/>
          <a:p>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a:t>
            </a:r>
            <a:r>
              <a:rPr lang="fr-CA" sz="2000" b="1" dirty="0">
                <a:effectLst/>
                <a:latin typeface="Calibri" panose="020F0502020204030204" pitchFamily="34" charset="0"/>
                <a:ea typeface="Aptos" panose="020B0004020202020204" pitchFamily="34" charset="0"/>
                <a:cs typeface="Calibri" panose="020F0502020204030204" pitchFamily="34" charset="0"/>
              </a:rPr>
              <a:t>une initiative inspirante </a:t>
            </a:r>
            <a:br>
              <a:rPr lang="fr-CA" sz="2000" b="1" dirty="0">
                <a:effectLst/>
                <a:latin typeface="Calibri" panose="020F0502020204030204" pitchFamily="34" charset="0"/>
                <a:ea typeface="Aptos" panose="020B0004020202020204" pitchFamily="34" charset="0"/>
                <a:cs typeface="Calibri" panose="020F0502020204030204" pitchFamily="34" charset="0"/>
              </a:rPr>
            </a:br>
            <a:r>
              <a:rPr lang="fr-CA" sz="2000" b="1" dirty="0">
                <a:effectLst/>
                <a:latin typeface="Calibri" panose="020F0502020204030204" pitchFamily="34" charset="0"/>
                <a:ea typeface="Aptos" panose="020B0004020202020204" pitchFamily="34" charset="0"/>
                <a:cs typeface="Calibri" panose="020F0502020204030204" pitchFamily="34" charset="0"/>
              </a:rPr>
              <a:t>ou 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ZoneTexte 2">
            <a:extLst>
              <a:ext uri="{FF2B5EF4-FFF2-40B4-BE49-F238E27FC236}">
                <a16:creationId xmlns:a16="http://schemas.microsoft.com/office/drawing/2014/main" id="{C29E8198-2A5C-80E1-3F8E-F82F1F3FCEDC}"/>
              </a:ext>
            </a:extLst>
          </p:cNvPr>
          <p:cNvSpPr txBox="1"/>
          <p:nvPr/>
        </p:nvSpPr>
        <p:spPr>
          <a:xfrm>
            <a:off x="1332648" y="2171600"/>
            <a:ext cx="3656825" cy="646331"/>
          </a:xfrm>
          <a:prstGeom prst="rect">
            <a:avLst/>
          </a:prstGeom>
          <a:noFill/>
        </p:spPr>
        <p:txBody>
          <a:bodyPr wrap="square" rtlCol="0">
            <a:spAutoFit/>
          </a:bodyPr>
          <a:lstStyle/>
          <a:p>
            <a:r>
              <a:rPr lang="fr-CA" sz="3600" b="1" kern="1400" spc="-50" dirty="0">
                <a:solidFill>
                  <a:srgbClr val="27496D"/>
                </a:solidFill>
                <a:latin typeface="Calibri" panose="020F0502020204030204" pitchFamily="34" charset="0"/>
                <a:ea typeface="Times New Roman" panose="02020603050405020304" pitchFamily="18" charset="0"/>
                <a:cs typeface="Calibri" panose="020F0502020204030204" pitchFamily="34" charset="0"/>
              </a:rPr>
              <a:t>La démocratie</a:t>
            </a:r>
            <a:endParaRPr lang="fr-CA" sz="3600" kern="1400" spc="-50" dirty="0">
              <a:solidFill>
                <a:srgbClr val="27496D"/>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2" name="Groupe 1">
            <a:extLst>
              <a:ext uri="{FF2B5EF4-FFF2-40B4-BE49-F238E27FC236}">
                <a16:creationId xmlns:a16="http://schemas.microsoft.com/office/drawing/2014/main" id="{CA172CFA-1076-6043-2B40-883ECA4C292F}"/>
              </a:ext>
            </a:extLst>
          </p:cNvPr>
          <p:cNvGrpSpPr/>
          <p:nvPr/>
        </p:nvGrpSpPr>
        <p:grpSpPr>
          <a:xfrm>
            <a:off x="6803294" y="2207008"/>
            <a:ext cx="3574884" cy="635062"/>
            <a:chOff x="6056230" y="2911629"/>
            <a:chExt cx="5036844" cy="1024758"/>
          </a:xfrm>
        </p:grpSpPr>
        <p:sp>
          <p:nvSpPr>
            <p:cNvPr id="26" name="Rectangle : coins arrondis 25">
              <a:extLst>
                <a:ext uri="{FF2B5EF4-FFF2-40B4-BE49-F238E27FC236}">
                  <a16:creationId xmlns:a16="http://schemas.microsoft.com/office/drawing/2014/main" id="{F6E395E4-8749-2C96-3C91-3623CA42CBFD}"/>
                </a:ext>
              </a:extLst>
            </p:cNvPr>
            <p:cNvSpPr/>
            <p:nvPr/>
          </p:nvSpPr>
          <p:spPr>
            <a:xfrm>
              <a:off x="6124410" y="2954389"/>
              <a:ext cx="4900486" cy="599874"/>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hlinkClick r:id="rId2" action="ppaction://hlinksldjump"/>
              <a:extLst>
                <a:ext uri="{FF2B5EF4-FFF2-40B4-BE49-F238E27FC236}">
                  <a16:creationId xmlns:a16="http://schemas.microsoft.com/office/drawing/2014/main" id="{CA4D2364-B749-F97A-81CF-1D604EDD9B6C}"/>
                </a:ext>
              </a:extLst>
            </p:cNvPr>
            <p:cNvSpPr txBox="1">
              <a:spLocks/>
            </p:cNvSpPr>
            <p:nvPr/>
          </p:nvSpPr>
          <p:spPr>
            <a:xfrm>
              <a:off x="6056230" y="2911629"/>
              <a:ext cx="5036844" cy="645631"/>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 signature de la </a:t>
              </a:r>
              <a:r>
                <a:rPr lang="fr-FR" sz="2000" b="1" i="1" dirty="0">
                  <a:latin typeface="Calibri" panose="020F0502020204030204" pitchFamily="34" charset="0"/>
                  <a:ea typeface="Aptos" panose="020B0004020202020204" pitchFamily="34" charset="0"/>
                  <a:cs typeface="Calibri" panose="020F0502020204030204" pitchFamily="34" charset="0"/>
                </a:rPr>
                <a:t>Magna Carta</a:t>
              </a:r>
              <a:endParaRPr lang="fr-CA" sz="2000" i="1"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8" name="ZoneTexte 27">
              <a:extLst>
                <a:ext uri="{FF2B5EF4-FFF2-40B4-BE49-F238E27FC236}">
                  <a16:creationId xmlns:a16="http://schemas.microsoft.com/office/drawing/2014/main" id="{95F32F95-10B6-C093-E611-8C903B85D902}"/>
                </a:ext>
              </a:extLst>
            </p:cNvPr>
            <p:cNvSpPr txBox="1"/>
            <p:nvPr/>
          </p:nvSpPr>
          <p:spPr>
            <a:xfrm>
              <a:off x="6486624" y="3588739"/>
              <a:ext cx="4182333" cy="347648"/>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54)</a:t>
              </a:r>
            </a:p>
          </p:txBody>
        </p:sp>
      </p:grpSp>
      <p:grpSp>
        <p:nvGrpSpPr>
          <p:cNvPr id="9" name="Groupe 8">
            <a:extLst>
              <a:ext uri="{FF2B5EF4-FFF2-40B4-BE49-F238E27FC236}">
                <a16:creationId xmlns:a16="http://schemas.microsoft.com/office/drawing/2014/main" id="{07B4B781-14EE-8AA8-0742-A5101D0873F4}"/>
              </a:ext>
            </a:extLst>
          </p:cNvPr>
          <p:cNvGrpSpPr/>
          <p:nvPr/>
        </p:nvGrpSpPr>
        <p:grpSpPr>
          <a:xfrm>
            <a:off x="6179069" y="1318464"/>
            <a:ext cx="4753626" cy="620781"/>
            <a:chOff x="1957299" y="3493199"/>
            <a:chExt cx="4200172" cy="620781"/>
          </a:xfrm>
        </p:grpSpPr>
        <p:sp>
          <p:nvSpPr>
            <p:cNvPr id="12" name="Rectangle : coins arrondis 11">
              <a:extLst>
                <a:ext uri="{FF2B5EF4-FFF2-40B4-BE49-F238E27FC236}">
                  <a16:creationId xmlns:a16="http://schemas.microsoft.com/office/drawing/2014/main" id="{4D8C1EB5-07D7-9D58-4AB5-705BAC52591E}"/>
                </a:ext>
              </a:extLst>
            </p:cNvPr>
            <p:cNvSpPr/>
            <p:nvPr/>
          </p:nvSpPr>
          <p:spPr>
            <a:xfrm>
              <a:off x="2222695" y="3504352"/>
              <a:ext cx="3663103"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hlinkClick r:id="rId3" action="ppaction://hlinksldjump"/>
              <a:extLst>
                <a:ext uri="{FF2B5EF4-FFF2-40B4-BE49-F238E27FC236}">
                  <a16:creationId xmlns:a16="http://schemas.microsoft.com/office/drawing/2014/main" id="{B307E131-EB1C-29E4-570C-56B275641472}"/>
                </a:ext>
              </a:extLst>
            </p:cNvPr>
            <p:cNvSpPr txBox="1">
              <a:spLocks/>
            </p:cNvSpPr>
            <p:nvPr/>
          </p:nvSpPr>
          <p:spPr>
            <a:xfrm>
              <a:off x="1957299" y="3493199"/>
              <a:ext cx="4200172" cy="400110"/>
            </a:xfrm>
            <a:prstGeom prst="rect">
              <a:avLst/>
            </a:prstGeom>
            <a:noFill/>
          </p:spPr>
          <p:txBody>
            <a:bodyPr wrap="square" rtlCol="0">
              <a:spAutoFit/>
            </a:bodyPr>
            <a:lstStyle/>
            <a:p>
              <a:pPr algn="ctr"/>
              <a:r>
                <a:rPr lang="fr-CA" sz="2000" b="1" dirty="0">
                  <a:latin typeface="Calibri" panose="020F0502020204030204" pitchFamily="34" charset="0"/>
                  <a:ea typeface="Aptos" panose="020B0004020202020204" pitchFamily="34" charset="0"/>
                  <a:cs typeface="Calibri" panose="020F0502020204030204" pitchFamily="34" charset="0"/>
                </a:rPr>
                <a:t>Les débats électoraux télévisés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ZoneTexte 13">
              <a:extLst>
                <a:ext uri="{FF2B5EF4-FFF2-40B4-BE49-F238E27FC236}">
                  <a16:creationId xmlns:a16="http://schemas.microsoft.com/office/drawing/2014/main" id="{9C48AB71-C7AF-7BDC-2A1B-F69909D16EED}"/>
                </a:ext>
              </a:extLst>
            </p:cNvPr>
            <p:cNvSpPr txBox="1"/>
            <p:nvPr/>
          </p:nvSpPr>
          <p:spPr>
            <a:xfrm>
              <a:off x="2228972" y="3898536"/>
              <a:ext cx="3656825"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53)</a:t>
              </a:r>
            </a:p>
          </p:txBody>
        </p:sp>
      </p:grpSp>
      <p:grpSp>
        <p:nvGrpSpPr>
          <p:cNvPr id="37" name="Groupe 36">
            <a:extLst>
              <a:ext uri="{FF2B5EF4-FFF2-40B4-BE49-F238E27FC236}">
                <a16:creationId xmlns:a16="http://schemas.microsoft.com/office/drawing/2014/main" id="{12E32423-C504-6CD6-CD5B-2E6F84582DA2}"/>
              </a:ext>
            </a:extLst>
          </p:cNvPr>
          <p:cNvGrpSpPr/>
          <p:nvPr/>
        </p:nvGrpSpPr>
        <p:grpSpPr>
          <a:xfrm>
            <a:off x="6284872" y="5148873"/>
            <a:ext cx="4611728" cy="620781"/>
            <a:chOff x="6670740" y="3569460"/>
            <a:chExt cx="4188611" cy="620781"/>
          </a:xfrm>
        </p:grpSpPr>
        <p:sp>
          <p:nvSpPr>
            <p:cNvPr id="38" name="Rectangle : coins arrondis 37">
              <a:extLst>
                <a:ext uri="{FF2B5EF4-FFF2-40B4-BE49-F238E27FC236}">
                  <a16:creationId xmlns:a16="http://schemas.microsoft.com/office/drawing/2014/main" id="{C949CF2B-46EE-4F2A-DAD8-8A7B8C5493E2}"/>
                </a:ext>
              </a:extLst>
            </p:cNvPr>
            <p:cNvSpPr/>
            <p:nvPr/>
          </p:nvSpPr>
          <p:spPr>
            <a:xfrm>
              <a:off x="6670740" y="3580613"/>
              <a:ext cx="4188611"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ZoneTexte 38">
              <a:hlinkClick r:id="rId4" action="ppaction://hlinksldjump"/>
              <a:extLst>
                <a:ext uri="{FF2B5EF4-FFF2-40B4-BE49-F238E27FC236}">
                  <a16:creationId xmlns:a16="http://schemas.microsoft.com/office/drawing/2014/main" id="{0F5C3866-EC67-2E9B-E96D-C37393054B8A}"/>
                </a:ext>
              </a:extLst>
            </p:cNvPr>
            <p:cNvSpPr txBox="1">
              <a:spLocks/>
            </p:cNvSpPr>
            <p:nvPr/>
          </p:nvSpPr>
          <p:spPr>
            <a:xfrm>
              <a:off x="6670740" y="3569460"/>
              <a:ext cx="4188611"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L’abolition des lois discriminatoires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0" name="ZoneTexte 39">
              <a:extLst>
                <a:ext uri="{FF2B5EF4-FFF2-40B4-BE49-F238E27FC236}">
                  <a16:creationId xmlns:a16="http://schemas.microsoft.com/office/drawing/2014/main" id="{B25F17D4-1D95-C8DA-2398-05BF3ACF4058}"/>
                </a:ext>
              </a:extLst>
            </p:cNvPr>
            <p:cNvSpPr txBox="1"/>
            <p:nvPr/>
          </p:nvSpPr>
          <p:spPr>
            <a:xfrm>
              <a:off x="6895663" y="3974797"/>
              <a:ext cx="3656825"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57)</a:t>
              </a:r>
            </a:p>
          </p:txBody>
        </p:sp>
      </p:grpSp>
      <p:grpSp>
        <p:nvGrpSpPr>
          <p:cNvPr id="45" name="Groupe 44">
            <a:extLst>
              <a:ext uri="{FF2B5EF4-FFF2-40B4-BE49-F238E27FC236}">
                <a16:creationId xmlns:a16="http://schemas.microsoft.com/office/drawing/2014/main" id="{69A172F4-6DB1-40D6-A4CC-5D0E5EF77B58}"/>
              </a:ext>
            </a:extLst>
          </p:cNvPr>
          <p:cNvGrpSpPr/>
          <p:nvPr/>
        </p:nvGrpSpPr>
        <p:grpSpPr>
          <a:xfrm>
            <a:off x="5645465" y="3142803"/>
            <a:ext cx="5808598" cy="620781"/>
            <a:chOff x="1981924" y="3493199"/>
            <a:chExt cx="4150918" cy="620781"/>
          </a:xfrm>
        </p:grpSpPr>
        <p:sp>
          <p:nvSpPr>
            <p:cNvPr id="46" name="Rectangle : coins arrondis 45">
              <a:extLst>
                <a:ext uri="{FF2B5EF4-FFF2-40B4-BE49-F238E27FC236}">
                  <a16:creationId xmlns:a16="http://schemas.microsoft.com/office/drawing/2014/main" id="{CE1AC44B-A58C-B777-0F38-9C67187A0D00}"/>
                </a:ext>
              </a:extLst>
            </p:cNvPr>
            <p:cNvSpPr/>
            <p:nvPr/>
          </p:nvSpPr>
          <p:spPr>
            <a:xfrm>
              <a:off x="2451855" y="3504352"/>
              <a:ext cx="3211055"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a:hlinkClick r:id="rId5" action="ppaction://hlinksldjump"/>
              <a:extLst>
                <a:ext uri="{FF2B5EF4-FFF2-40B4-BE49-F238E27FC236}">
                  <a16:creationId xmlns:a16="http://schemas.microsoft.com/office/drawing/2014/main" id="{A583DA39-C464-73A5-70ED-8196860B9FEE}"/>
                </a:ext>
              </a:extLst>
            </p:cNvPr>
            <p:cNvSpPr txBox="1">
              <a:spLocks/>
            </p:cNvSpPr>
            <p:nvPr/>
          </p:nvSpPr>
          <p:spPr>
            <a:xfrm>
              <a:off x="1981924" y="3493199"/>
              <a:ext cx="4150918"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L’adoption de la Constitution américaine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8" name="ZoneTexte 47">
              <a:extLst>
                <a:ext uri="{FF2B5EF4-FFF2-40B4-BE49-F238E27FC236}">
                  <a16:creationId xmlns:a16="http://schemas.microsoft.com/office/drawing/2014/main" id="{4B2D24A7-1E6E-B8BB-1F4E-E30A1A377176}"/>
                </a:ext>
              </a:extLst>
            </p:cNvPr>
            <p:cNvSpPr txBox="1"/>
            <p:nvPr/>
          </p:nvSpPr>
          <p:spPr>
            <a:xfrm>
              <a:off x="2228972" y="3898536"/>
              <a:ext cx="3656825"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a:t>
              </a:r>
              <a:r>
                <a:rPr lang="fr-CA"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55</a:t>
              </a: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a:t>
              </a:r>
            </a:p>
          </p:txBody>
        </p:sp>
      </p:grpSp>
      <p:grpSp>
        <p:nvGrpSpPr>
          <p:cNvPr id="24" name="Groupe 1">
            <a:extLst>
              <a:ext uri="{FF2B5EF4-FFF2-40B4-BE49-F238E27FC236}">
                <a16:creationId xmlns:a16="http://schemas.microsoft.com/office/drawing/2014/main" id="{CA172CFA-1076-6043-2B40-883ECA4C292F}"/>
              </a:ext>
            </a:extLst>
          </p:cNvPr>
          <p:cNvGrpSpPr/>
          <p:nvPr/>
        </p:nvGrpSpPr>
        <p:grpSpPr>
          <a:xfrm>
            <a:off x="6496430" y="4024240"/>
            <a:ext cx="4188612" cy="851054"/>
            <a:chOff x="6480346" y="2889569"/>
            <a:chExt cx="4188612" cy="936159"/>
          </a:xfrm>
        </p:grpSpPr>
        <p:sp>
          <p:nvSpPr>
            <p:cNvPr id="25" name="Rectangle : coins arrondis 25">
              <a:extLst>
                <a:ext uri="{FF2B5EF4-FFF2-40B4-BE49-F238E27FC236}">
                  <a16:creationId xmlns:a16="http://schemas.microsoft.com/office/drawing/2014/main" id="{F6E395E4-8749-2C96-3C91-3623CA42CBFD}"/>
                </a:ext>
              </a:extLst>
            </p:cNvPr>
            <p:cNvSpPr/>
            <p:nvPr/>
          </p:nvSpPr>
          <p:spPr>
            <a:xfrm>
              <a:off x="6480347" y="2954388"/>
              <a:ext cx="4188611" cy="644894"/>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26">
              <a:hlinkClick r:id="rId6" action="ppaction://hlinksldjump"/>
              <a:extLst>
                <a:ext uri="{FF2B5EF4-FFF2-40B4-BE49-F238E27FC236}">
                  <a16:creationId xmlns:a16="http://schemas.microsoft.com/office/drawing/2014/main" id="{CA4D2364-B749-F97A-81CF-1D604EDD9B6C}"/>
                </a:ext>
              </a:extLst>
            </p:cNvPr>
            <p:cNvSpPr txBox="1">
              <a:spLocks/>
            </p:cNvSpPr>
            <p:nvPr/>
          </p:nvSpPr>
          <p:spPr>
            <a:xfrm>
              <a:off x="6480346" y="2889569"/>
              <a:ext cx="4188611" cy="778676"/>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 ratification de la Convention internationale des droits de l’enfant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0" name="ZoneTexte 27">
              <a:extLst>
                <a:ext uri="{FF2B5EF4-FFF2-40B4-BE49-F238E27FC236}">
                  <a16:creationId xmlns:a16="http://schemas.microsoft.com/office/drawing/2014/main" id="{95F32F95-10B6-C093-E611-8C903B85D902}"/>
                </a:ext>
              </a:extLst>
            </p:cNvPr>
            <p:cNvSpPr txBox="1"/>
            <p:nvPr/>
          </p:nvSpPr>
          <p:spPr>
            <a:xfrm>
              <a:off x="6486624" y="3588740"/>
              <a:ext cx="4182333" cy="236988"/>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a:t>
              </a:r>
              <a:r>
                <a:rPr lang="fr-CA"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56</a:t>
              </a: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a:t>
              </a:r>
            </a:p>
          </p:txBody>
        </p:sp>
      </p:grpSp>
      <p:sp>
        <p:nvSpPr>
          <p:cNvPr id="4" name="Espace réservé du numéro de diapositive 3"/>
          <p:cNvSpPr>
            <a:spLocks noGrp="1"/>
          </p:cNvSpPr>
          <p:nvPr>
            <p:ph type="sldNum" sz="quarter" idx="10"/>
          </p:nvPr>
        </p:nvSpPr>
        <p:spPr/>
        <p:txBody>
          <a:bodyPr/>
          <a:lstStyle/>
          <a:p>
            <a:fld id="{46D1F375-37DA-4F8C-AE35-E32DFABC4CBE}" type="slidenum">
              <a:rPr lang="fr-CA" smtClean="0"/>
              <a:t>52</a:t>
            </a:fld>
            <a:endParaRPr lang="fr-CA"/>
          </a:p>
        </p:txBody>
      </p:sp>
    </p:spTree>
    <p:extLst>
      <p:ext uri="{BB962C8B-B14F-4D97-AF65-F5344CB8AC3E}">
        <p14:creationId xmlns:p14="http://schemas.microsoft.com/office/powerpoint/2010/main" val="33846949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Les débats électoraux télévisés </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CA" dirty="0"/>
              <a:t>(Depuis environ 65 ans)</a:t>
            </a:r>
            <a:endParaRPr lang="fr-FR" dirty="0"/>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4" y="2053597"/>
            <a:ext cx="5058041" cy="4581981"/>
          </a:xfrm>
        </p:spPr>
        <p:txBody>
          <a:bodyPr>
            <a:normAutofit lnSpcReduction="10000"/>
          </a:bodyPr>
          <a:lstStyle/>
          <a:p>
            <a:r>
              <a:rPr lang="fr-FR" sz="1600" dirty="0"/>
              <a:t>Avant les années 1960, les personnes intéressées par la politique devaient lire les journaux ou assister à des rassemblements pour mieux connaître les candidates et candidats aux élections et pour en apprendre davantage sur leurs idées et leurs projets pour le pays.</a:t>
            </a:r>
          </a:p>
          <a:p>
            <a:r>
              <a:rPr lang="fr-FR" sz="1600" dirty="0"/>
              <a:t>En 1960, les citoyennes et citoyens ont pu assister aux tout premiers débats électoraux diffusés à la télévision. Ces événements permettaient aux candidats de répondre publiquement à des questions importantes, et aux électrices et électeurs de comparer plus facilement les visions des personnes qui désiraient les représenter. </a:t>
            </a:r>
            <a:br>
              <a:rPr lang="fr-FR" sz="1600" dirty="0"/>
            </a:br>
            <a:r>
              <a:rPr lang="fr-FR" sz="1600" dirty="0"/>
              <a:t>Et ce, depuis le confort de leur foyer! </a:t>
            </a:r>
          </a:p>
          <a:p>
            <a:r>
              <a:rPr lang="fr-FR" sz="1600" dirty="0"/>
              <a:t>Des débats sont encore aujourd’hui diffusés à la télévision en période d’élections. Ils sont importants pour la démocratie, car ils permettent à un plus grand nombre de personnes de connaître et de comprendre les enjeux politiques, et de faire des choix plus éclairés et réfléchis au moment du vote. Les débats télévisés constituent un outil important qui aide la population à choisir ses dirigeantes ou dirigeants de manière informée et responsable.</a:t>
            </a:r>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lnSpcReduction="10000"/>
          </a:bodyPr>
          <a:lstStyle/>
          <a:p>
            <a:r>
              <a:rPr lang="fr-FR" dirty="0"/>
              <a:t>(Voir page 58)</a:t>
            </a:r>
          </a:p>
          <a:p>
            <a:endParaRPr lang="fr-FR" dirty="0"/>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73570" y="2053597"/>
            <a:ext cx="4411226" cy="2205613"/>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53</a:t>
            </a:fld>
            <a:endParaRPr lang="fr-CA" dirty="0"/>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2859240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La signature de la </a:t>
            </a:r>
            <a:r>
              <a:rPr lang="fr-CA" i="1" dirty="0"/>
              <a:t>Magna Carta</a:t>
            </a:r>
            <a:endParaRPr lang="en-US" i="1"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CA" dirty="0"/>
              <a:t>(1215)</a:t>
            </a:r>
            <a:endParaRPr lang="fr-FR" dirty="0"/>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4" y="2053597"/>
            <a:ext cx="5058041" cy="4551739"/>
          </a:xfrm>
        </p:spPr>
        <p:txBody>
          <a:bodyPr>
            <a:normAutofit lnSpcReduction="10000"/>
          </a:bodyPr>
          <a:lstStyle/>
          <a:p>
            <a:r>
              <a:rPr lang="fr-CA" sz="1600" dirty="0"/>
              <a:t>Il y a environ 800 ans, un document très important, nommé la </a:t>
            </a:r>
            <a:r>
              <a:rPr lang="fr-CA" sz="1600" i="1" dirty="0"/>
              <a:t>Magna Carta</a:t>
            </a:r>
            <a:r>
              <a:rPr lang="fr-CA" sz="1600" dirty="0"/>
              <a:t>,</a:t>
            </a:r>
            <a:r>
              <a:rPr lang="fr-CA" sz="1600" i="1" dirty="0"/>
              <a:t> </a:t>
            </a:r>
            <a:r>
              <a:rPr lang="fr-CA" sz="1600" dirty="0"/>
              <a:t>a été signé en Angleterre. À cette époque, le roi détenait beaucoup de pouvoir et prenait souvent des décisions sans se soucier des besoins des citoyennes et citoyens. La </a:t>
            </a:r>
            <a:r>
              <a:rPr lang="fr-CA" sz="1600" i="1" dirty="0"/>
              <a:t>Magna Carta</a:t>
            </a:r>
            <a:r>
              <a:rPr lang="fr-CA" sz="1600" dirty="0"/>
              <a:t> a toutefois changé cela en établissant des règles limitant l’autorité du roi, comme l’obligation de respecter les lois et de ne pas punir les gens injustement.</a:t>
            </a:r>
            <a:endParaRPr lang="en-US" sz="1600" dirty="0"/>
          </a:p>
          <a:p>
            <a:r>
              <a:rPr lang="fr-CA" sz="1600" dirty="0"/>
              <a:t>Ce document a également accordé des droits importants à la population, notamment le droit à un procès équitable. Cela signifiait que tout le monde devait être traité avec justice, même face au roi. La </a:t>
            </a:r>
            <a:r>
              <a:rPr lang="fr-CA" sz="1600" i="1" dirty="0"/>
              <a:t>Magna Carta</a:t>
            </a:r>
            <a:r>
              <a:rPr lang="fr-CA" sz="1600" dirty="0"/>
              <a:t> a marqué l’un des premiers pas vers ce qu’on appelle aujourd’hui la démocratie moderne, où les lois garantissent l’égalité et la protection de toutes et tous, peu importe leur statut.  </a:t>
            </a:r>
            <a:endParaRPr lang="en-US" sz="1600" dirty="0"/>
          </a:p>
          <a:p>
            <a:r>
              <a:rPr lang="fr-CA" sz="1600" dirty="0"/>
              <a:t>Bien qu’elle ait été rédigée il y a plus de 800 ans, la </a:t>
            </a:r>
            <a:r>
              <a:rPr lang="fr-CA" sz="1600" i="1" dirty="0"/>
              <a:t>Magna Carta</a:t>
            </a:r>
            <a:r>
              <a:rPr lang="fr-CA" sz="1600" dirty="0"/>
              <a:t> demeure un symbole puissant de justice et d’égalité. Elle nous rappelle que personne ne devrait avoir un pouvoir absolu et que le respect des règles, même de la part des dirigeantes et dirigeants, est essentiel pour une société juste pour toutes et tous.</a:t>
            </a:r>
            <a:endParaRPr lang="en-US" sz="1600" dirty="0"/>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lnSpcReduction="10000"/>
          </a:bodyPr>
          <a:lstStyle/>
          <a:p>
            <a:r>
              <a:rPr lang="fr-FR" dirty="0"/>
              <a:t>(Voir page 58)</a:t>
            </a:r>
          </a:p>
          <a:p>
            <a:endParaRPr lang="fr-FR" dirty="0"/>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107204" y="2053598"/>
            <a:ext cx="3988546" cy="3198024"/>
          </a:xfrm>
          <a:prstGeom prst="rect">
            <a:avLst/>
          </a:prstGeom>
        </p:spPr>
      </p:pic>
      <p:sp>
        <p:nvSpPr>
          <p:cNvPr id="7" name="ZoneTexte 6">
            <a:extLst>
              <a:ext uri="{FF2B5EF4-FFF2-40B4-BE49-F238E27FC236}">
                <a16:creationId xmlns:a16="http://schemas.microsoft.com/office/drawing/2014/main" id="{0D68EE94-3EC6-4E72-ACEE-5A69288B8EBF}"/>
              </a:ext>
            </a:extLst>
          </p:cNvPr>
          <p:cNvSpPr txBox="1"/>
          <p:nvPr/>
        </p:nvSpPr>
        <p:spPr>
          <a:xfrm>
            <a:off x="7107204" y="5349261"/>
            <a:ext cx="3988546" cy="215444"/>
          </a:xfrm>
          <a:prstGeom prst="rect">
            <a:avLst/>
          </a:prstGeom>
          <a:noFill/>
        </p:spPr>
        <p:txBody>
          <a:bodyPr wrap="square" rtlCol="0">
            <a:spAutoFit/>
          </a:bodyPr>
          <a:lstStyle/>
          <a:p>
            <a:pPr algn="r"/>
            <a:r>
              <a:rPr lang="fr-FR"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Illustration de 1485, représentant la signature de la Magna Carta par le roi. A.D., Londres (libre de droits).</a:t>
            </a:r>
            <a:endPar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8" name="Espace réservé du numéro de diapositive 7"/>
          <p:cNvSpPr>
            <a:spLocks noGrp="1"/>
          </p:cNvSpPr>
          <p:nvPr>
            <p:ph type="sldNum" sz="quarter" idx="14"/>
          </p:nvPr>
        </p:nvSpPr>
        <p:spPr/>
        <p:txBody>
          <a:bodyPr/>
          <a:lstStyle/>
          <a:p>
            <a:fld id="{46D1F375-37DA-4F8C-AE35-E32DFABC4CBE}" type="slidenum">
              <a:rPr lang="fr-CA" smtClean="0"/>
              <a:t>54</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5185612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L’adoption de la Constitution américaine</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CA" dirty="0"/>
              <a:t>(1787)</a:t>
            </a:r>
            <a:endParaRPr lang="fr-FR" dirty="0"/>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4" y="2053598"/>
            <a:ext cx="5058041" cy="4696118"/>
          </a:xfrm>
        </p:spPr>
        <p:txBody>
          <a:bodyPr>
            <a:normAutofit/>
          </a:bodyPr>
          <a:lstStyle/>
          <a:p>
            <a:r>
              <a:rPr lang="fr-FR" sz="1400" dirty="0"/>
              <a:t>Il y a environ 250 ans, les États-Unis ont adopté un document très important appelé la Constitution américaine. Ce texte définit l’organisation du gouvernement et établit des règles claires pour s’assurer que les dirigeantes et dirigeants respectent les lois et protègent les droits de toutes les citoyennes et tous les citoyens.</a:t>
            </a:r>
          </a:p>
          <a:p>
            <a:r>
              <a:rPr lang="fr-FR" sz="1400" dirty="0"/>
              <a:t>La Constitution américaine garantit à la population des libertés essentielles, comme le droit de donner son opinion (liberté d’expression), de vivre en sécurité et d’être traitée équitablement. Son objectif est que tous les gens, qu’ils soient simples citoyens ou dirigeants, soient égaux devant la loi. Elle a également mis en place un système spécifique pour partager le pouvoir entre différentes entités du gouvernement. Cette organisation empêche qu’une seule personne ou un groupe n’obtienne trop de pouvoir, garantissant ainsi la justice et évitant les abus. </a:t>
            </a:r>
          </a:p>
          <a:p>
            <a:r>
              <a:rPr lang="fr-FR" sz="1400" dirty="0"/>
              <a:t>La Constitution américaine est devenue un modèle de démocratie à travers le monde. Elle prouve que des lois justes et bien pensées peuvent aider un pays à fonctionner de manière équitable et peuvent garantir les droits de chacune et chacun. Encore aujourd’hui, elle sert d’inspiration à d’autres pays pour établir des règles protégeant leurs citoyennes et citoyens et favorisant l’égalité.</a:t>
            </a:r>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lnSpcReduction="10000"/>
          </a:bodyPr>
          <a:lstStyle/>
          <a:p>
            <a:r>
              <a:rPr lang="fr-FR" dirty="0"/>
              <a:t>(Voir page 58)</a:t>
            </a:r>
          </a:p>
          <a:p>
            <a:endParaRPr lang="fr-FR" dirty="0"/>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62073" y="2095406"/>
            <a:ext cx="4322723" cy="2787156"/>
          </a:xfrm>
          <a:prstGeom prst="rect">
            <a:avLst/>
          </a:prstGeom>
        </p:spPr>
      </p:pic>
      <p:sp>
        <p:nvSpPr>
          <p:cNvPr id="7" name="ZoneTexte 6">
            <a:extLst>
              <a:ext uri="{FF2B5EF4-FFF2-40B4-BE49-F238E27FC236}">
                <a16:creationId xmlns:a16="http://schemas.microsoft.com/office/drawing/2014/main" id="{0D68EE94-3EC6-4E72-ACEE-5A69288B8EBF}"/>
              </a:ext>
            </a:extLst>
          </p:cNvPr>
          <p:cNvSpPr txBox="1"/>
          <p:nvPr/>
        </p:nvSpPr>
        <p:spPr>
          <a:xfrm>
            <a:off x="7715250" y="4951072"/>
            <a:ext cx="3380500" cy="338554"/>
          </a:xfrm>
          <a:prstGeom prst="rect">
            <a:avLst/>
          </a:prstGeom>
          <a:noFill/>
        </p:spPr>
        <p:txBody>
          <a:bodyPr wrap="square" rtlCol="0">
            <a:spAutoFit/>
          </a:bodyPr>
          <a:lstStyle/>
          <a:p>
            <a:pPr algn="r"/>
            <a:r>
              <a:rPr lang="fr-FR"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Illustration de George Washington présidant la Convention de Philadelphie. Auteur : Howard Chandler Christy (libre de droits).</a:t>
            </a:r>
            <a:endPar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8" name="Espace réservé du numéro de diapositive 7"/>
          <p:cNvSpPr>
            <a:spLocks noGrp="1"/>
          </p:cNvSpPr>
          <p:nvPr>
            <p:ph type="sldNum" sz="quarter" idx="14"/>
          </p:nvPr>
        </p:nvSpPr>
        <p:spPr/>
        <p:txBody>
          <a:bodyPr/>
          <a:lstStyle/>
          <a:p>
            <a:fld id="{46D1F375-37DA-4F8C-AE35-E32DFABC4CBE}" type="slidenum">
              <a:rPr lang="fr-CA" smtClean="0"/>
              <a:t>55</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7678799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a:xfrm>
            <a:off x="1599936" y="840654"/>
            <a:ext cx="7856886" cy="584775"/>
          </a:xfrm>
        </p:spPr>
        <p:txBody>
          <a:bodyPr/>
          <a:lstStyle/>
          <a:p>
            <a:r>
              <a:rPr lang="fr-CA" dirty="0"/>
              <a:t>La ratification de la Convention internationale des droits de l’enfant</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a:xfrm>
            <a:off x="1599934" y="1906035"/>
            <a:ext cx="5058041" cy="400110"/>
          </a:xfrm>
        </p:spPr>
        <p:txBody>
          <a:bodyPr/>
          <a:lstStyle/>
          <a:p>
            <a:r>
              <a:rPr lang="fr-CA" dirty="0"/>
              <a:t>(1989)</a:t>
            </a:r>
            <a:endParaRPr lang="fr-FR" dirty="0"/>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4" y="2454659"/>
            <a:ext cx="5219966" cy="3901692"/>
          </a:xfrm>
        </p:spPr>
        <p:txBody>
          <a:bodyPr>
            <a:normAutofit fontScale="92500"/>
          </a:bodyPr>
          <a:lstStyle/>
          <a:p>
            <a:r>
              <a:rPr lang="fr-FR" sz="1600" dirty="0"/>
              <a:t>Il y a environ 35 ans, un document très important a été adopté pour protéger les droits de tous les enfants du monde : </a:t>
            </a:r>
            <a:br>
              <a:rPr lang="fr-FR" sz="1600" dirty="0"/>
            </a:br>
            <a:r>
              <a:rPr lang="fr-FR" sz="1600" dirty="0"/>
              <a:t>la Convention internationale des droits de l’enfant. Ce texte affirme que chaque enfant, où qu’il vive, possède des droits fondamentaux qui doivent être respectés. </a:t>
            </a:r>
          </a:p>
          <a:p>
            <a:r>
              <a:rPr lang="fr-FR" sz="1600" dirty="0"/>
              <a:t>La Convention protège des aspects essentiels de la vie des enfants, comme le droit d’aller à l’école, de recevoir des soins de santé, de vivre dans un endroit sûr et d’être aimés. Elle insiste aussi sur l’importance d’écouter les enfants et de prendre leurs besoins au sérieux. Ce document souligne que les enfants, tout comme les adultes, ont le droit au respect et à la justice. Les pays qui l’ont signé se sont engagés à défendre ces droits et à assurer à chaque enfant un cadre de vie épanouissant. </a:t>
            </a:r>
          </a:p>
          <a:p>
            <a:r>
              <a:rPr lang="fr-FR" sz="1600" dirty="0"/>
              <a:t>La Convention est un grand pas vers un monde où tous les enfants peuvent se sentir en sécurité, être heureux et s’épanouir pleinement. Elle nous rappelle qu’il est important de protéger les enfants, car c’est bâtir un avenir meilleur pour toutes et tous.</a:t>
            </a:r>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lnSpcReduction="10000"/>
          </a:bodyPr>
          <a:lstStyle/>
          <a:p>
            <a:r>
              <a:rPr lang="fr-FR" dirty="0"/>
              <a:t>(Voir page 58)</a:t>
            </a:r>
          </a:p>
          <a:p>
            <a:endParaRPr lang="fr-FR" dirty="0"/>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57691" y="2496465"/>
            <a:ext cx="4138060" cy="2758707"/>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56</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8626805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p:txBody>
          <a:bodyPr/>
          <a:lstStyle/>
          <a:p>
            <a:r>
              <a:rPr lang="fr-CA" dirty="0"/>
              <a:t>L’abolition des lois discriminatoires</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p:txBody>
          <a:bodyPr/>
          <a:lstStyle/>
          <a:p>
            <a:r>
              <a:rPr lang="fr-CA" dirty="0"/>
              <a:t>(1964)</a:t>
            </a:r>
            <a:endParaRPr lang="fr-FR" dirty="0"/>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4" y="2053598"/>
            <a:ext cx="5058041" cy="4716170"/>
          </a:xfrm>
        </p:spPr>
        <p:txBody>
          <a:bodyPr>
            <a:noAutofit/>
          </a:bodyPr>
          <a:lstStyle/>
          <a:p>
            <a:r>
              <a:rPr lang="fr-FR" sz="1400" dirty="0"/>
              <a:t>Il y a environ 60 ans, les États-Unis ont franchi une étape majeure vers la justice et l’égalité avec l’adoption du Civil </a:t>
            </a:r>
            <a:r>
              <a:rPr lang="fr-FR" sz="1400" dirty="0" err="1"/>
              <a:t>Rights</a:t>
            </a:r>
            <a:r>
              <a:rPr lang="fr-FR" sz="1400" dirty="0"/>
              <a:t> </a:t>
            </a:r>
            <a:r>
              <a:rPr lang="fr-FR" sz="1400" dirty="0" err="1"/>
              <a:t>Act</a:t>
            </a:r>
            <a:r>
              <a:rPr lang="fr-FR" sz="1400" dirty="0"/>
              <a:t>. Cette loi, signée par le président Lyndon B. Johnson, abolissait des lois discriminatoires qui empêchaient certaines personnes, souvent à cause de leur couleur de peau ou de leur origine, d’avoir les mêmes droits que les autres.</a:t>
            </a:r>
          </a:p>
          <a:p>
            <a:r>
              <a:rPr lang="fr-FR" sz="1400" dirty="0"/>
              <a:t>Avant cette loi, des enfants noirs ne pouvaient pas fréquenter les mêmes écoles que les enfants blancs, et des adultes noirs ne pouvaient pas voter facilement ou travailler dans certains endroits. Ces lois divisaient les gens et créaient beaucoup d’injustices. Le Civil </a:t>
            </a:r>
            <a:r>
              <a:rPr lang="fr-FR" sz="1400" dirty="0" err="1"/>
              <a:t>Rights</a:t>
            </a:r>
            <a:r>
              <a:rPr lang="fr-FR" sz="1400" dirty="0"/>
              <a:t> </a:t>
            </a:r>
            <a:r>
              <a:rPr lang="fr-FR" sz="1400" dirty="0" err="1"/>
              <a:t>Act</a:t>
            </a:r>
            <a:r>
              <a:rPr lang="fr-FR" sz="1400" dirty="0"/>
              <a:t> a garanti que toutes les citoyennes et tous les citoyens soient traités de manière égale et avec respect. Cet événement a été rendu possible grâce au courage de nombreuses personnes, comme Martin Luther King Jr., qui se sont battues pour défendre les droits de toutes et tous.</a:t>
            </a:r>
          </a:p>
          <a:p>
            <a:r>
              <a:rPr lang="fr-FR" sz="1400" dirty="0"/>
              <a:t>Cet exemple nous rappelle que la démocratie doit protéger tout le monde, sans exception, et qu’elle joue un rôle essentiel dans la lutte contre les injustices. Aujourd’hui encore, cette victoire historique inspire la poursuite d’un monde où chacune et chacun a sa place.</a:t>
            </a:r>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lnSpcReduction="10000"/>
          </a:bodyPr>
          <a:lstStyle/>
          <a:p>
            <a:r>
              <a:rPr lang="fr-FR" dirty="0"/>
              <a:t>(Voir page 58)</a:t>
            </a:r>
          </a:p>
          <a:p>
            <a:endParaRPr lang="fr-FR" dirty="0"/>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72956" y="2095406"/>
            <a:ext cx="3922794" cy="2598598"/>
          </a:xfrm>
          <a:prstGeom prst="rect">
            <a:avLst/>
          </a:prstGeom>
        </p:spPr>
      </p:pic>
      <p:sp>
        <p:nvSpPr>
          <p:cNvPr id="7" name="ZoneTexte 6">
            <a:extLst>
              <a:ext uri="{FF2B5EF4-FFF2-40B4-BE49-F238E27FC236}">
                <a16:creationId xmlns:a16="http://schemas.microsoft.com/office/drawing/2014/main" id="{0D68EE94-3EC6-4E72-ACEE-5A69288B8EBF}"/>
              </a:ext>
            </a:extLst>
          </p:cNvPr>
          <p:cNvSpPr txBox="1"/>
          <p:nvPr/>
        </p:nvSpPr>
        <p:spPr>
          <a:xfrm>
            <a:off x="8846536" y="4738132"/>
            <a:ext cx="2249214" cy="215444"/>
          </a:xfrm>
          <a:prstGeom prst="rect">
            <a:avLst/>
          </a:prstGeom>
          <a:noFill/>
        </p:spPr>
        <p:txBody>
          <a:bodyPr wrap="square" rtlCol="0">
            <a:spAutoFit/>
          </a:bodyPr>
          <a:lstStyle/>
          <a:p>
            <a:pPr algn="r"/>
            <a:r>
              <a:rPr lang="fr-FR"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Mémorial de Martin Luther King Jr. </a:t>
            </a:r>
            <a:endPar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8" name="Espace réservé du numéro de diapositive 7"/>
          <p:cNvSpPr>
            <a:spLocks noGrp="1"/>
          </p:cNvSpPr>
          <p:nvPr>
            <p:ph type="sldNum" sz="quarter" idx="14"/>
          </p:nvPr>
        </p:nvSpPr>
        <p:spPr/>
        <p:txBody>
          <a:bodyPr/>
          <a:lstStyle/>
          <a:p>
            <a:fld id="{46D1F375-37DA-4F8C-AE35-E32DFABC4CBE}" type="slidenum">
              <a:rPr lang="fr-CA" smtClean="0"/>
              <a:t>57</a:t>
            </a:fld>
            <a:endParaRPr lang="fr-CA" dirty="0"/>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40105273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0ACF6D-E254-A893-667C-B90FD72D3BC5}"/>
              </a:ext>
            </a:extLst>
          </p:cNvPr>
          <p:cNvSpPr>
            <a:spLocks noGrp="1"/>
          </p:cNvSpPr>
          <p:nvPr>
            <p:ph type="title"/>
          </p:nvPr>
        </p:nvSpPr>
        <p:spPr/>
        <p:txBody>
          <a:bodyPr/>
          <a:lstStyle/>
          <a:p>
            <a:r>
              <a:rPr lang="fr-CA" dirty="0"/>
              <a:t>Au Québec : le droit de vote et les élections</a:t>
            </a:r>
            <a:endParaRPr lang="fr-FR" dirty="0"/>
          </a:p>
        </p:txBody>
      </p:sp>
      <p:sp>
        <p:nvSpPr>
          <p:cNvPr id="4" name="Espace réservé du contenu 3">
            <a:extLst>
              <a:ext uri="{FF2B5EF4-FFF2-40B4-BE49-F238E27FC236}">
                <a16:creationId xmlns:a16="http://schemas.microsoft.com/office/drawing/2014/main" id="{7E492FDB-DA70-CB7A-DE34-B32BDE870615}"/>
              </a:ext>
            </a:extLst>
          </p:cNvPr>
          <p:cNvSpPr>
            <a:spLocks noGrp="1"/>
          </p:cNvSpPr>
          <p:nvPr>
            <p:ph idx="10"/>
          </p:nvPr>
        </p:nvSpPr>
        <p:spPr>
          <a:xfrm>
            <a:off x="1599934" y="2053598"/>
            <a:ext cx="5797570" cy="4236230"/>
          </a:xfrm>
        </p:spPr>
        <p:txBody>
          <a:bodyPr>
            <a:noAutofit/>
          </a:bodyPr>
          <a:lstStyle/>
          <a:p>
            <a:r>
              <a:rPr lang="fr-CA" sz="1500" dirty="0"/>
              <a:t>Depuis 1840, au Québec, la population peut voter pour choisir ses dirigeantes et dirigeants. Ce droit est essentiel, puisqu’il permet à chaque personne d’exercer une influence sur les décisions importantes qui touchent sa communauté, sa province et son pays.</a:t>
            </a:r>
          </a:p>
          <a:p>
            <a:r>
              <a:rPr lang="fr-CA" sz="1500" dirty="0"/>
              <a:t>Il existe trois paliers de vote, et, pour chacun, des élections ont lieu tous les quatre ans :</a:t>
            </a:r>
          </a:p>
          <a:p>
            <a:pPr marL="285750" lvl="0" indent="-285750">
              <a:buFont typeface="Arial" panose="020B0604020202020204" pitchFamily="34" charset="0"/>
              <a:buChar char="•"/>
            </a:pPr>
            <a:r>
              <a:rPr lang="fr-CA" sz="1500" b="1" dirty="0"/>
              <a:t>Au municipal :</a:t>
            </a:r>
            <a:r>
              <a:rPr lang="fr-CA" sz="1500" dirty="0"/>
              <a:t> les citoyennes et citoyens élisent les mairesses et les maires ainsi que les conseillères et conseillers municipaux qui gèrent les projets locaux, comme les parcs, les routes ou les bibliothèques.</a:t>
            </a:r>
          </a:p>
          <a:p>
            <a:pPr marL="285750" lvl="0" indent="-285750">
              <a:buFont typeface="Arial" panose="020B0604020202020204" pitchFamily="34" charset="0"/>
              <a:buChar char="•"/>
            </a:pPr>
            <a:r>
              <a:rPr lang="fr-CA" sz="1500" b="1" dirty="0"/>
              <a:t>Au provincial </a:t>
            </a:r>
            <a:r>
              <a:rPr lang="fr-CA" sz="1500" dirty="0"/>
              <a:t>: les électrices et électeurs choisissent les députées et députés qui prennent des décisions sur des sujets qui touchent, par exemple, les écoles, les hôpitaux et l’environnement.</a:t>
            </a:r>
          </a:p>
          <a:p>
            <a:pPr marL="285750" lvl="0" indent="-285750">
              <a:buFont typeface="Arial" panose="020B0604020202020204" pitchFamily="34" charset="0"/>
              <a:buChar char="•"/>
            </a:pPr>
            <a:r>
              <a:rPr lang="fr-CA" sz="1500" b="1" dirty="0"/>
              <a:t>Au fédéral :</a:t>
            </a:r>
            <a:r>
              <a:rPr lang="fr-CA" sz="1500" dirty="0"/>
              <a:t> les citoyennes et citoyens élisent les députées et députés au Parlement du Canada, à Ottawa. Ces élus prennent des décisions, concernant, par exemple, les lois sur la sécurité, les finances ou les relations avec d’autres pays.</a:t>
            </a:r>
          </a:p>
          <a:p>
            <a:r>
              <a:rPr lang="fr-CA" sz="1500" dirty="0"/>
              <a:t>Peu importe le palier, chaque vote compte et aide à façonner l’avenir de nos communautés, de notre province et de notre pays. C’est un droit précieux qui montre que chacune et chacun peut faire une différence.</a:t>
            </a:r>
          </a:p>
        </p:txBody>
      </p:sp>
      <p:sp>
        <p:nvSpPr>
          <p:cNvPr id="5" name="Espace réservé du contenu 4">
            <a:extLst>
              <a:ext uri="{FF2B5EF4-FFF2-40B4-BE49-F238E27FC236}">
                <a16:creationId xmlns:a16="http://schemas.microsoft.com/office/drawing/2014/main" id="{38EBB64D-20D6-5BBD-24D8-0B83A3E02C92}"/>
              </a:ext>
            </a:extLst>
          </p:cNvPr>
          <p:cNvSpPr>
            <a:spLocks noGrp="1"/>
          </p:cNvSpPr>
          <p:nvPr>
            <p:ph idx="11"/>
          </p:nvPr>
        </p:nvSpPr>
        <p:spPr/>
        <p:txBody>
          <a:bodyPr>
            <a:normAutofit lnSpcReduction="10000"/>
          </a:bodyPr>
          <a:lstStyle/>
          <a:p>
            <a:r>
              <a:rPr lang="fr-FR" dirty="0"/>
              <a:t>(Voir page 59)</a:t>
            </a:r>
          </a:p>
          <a:p>
            <a:endParaRPr lang="fr-FR" dirty="0"/>
          </a:p>
        </p:txBody>
      </p:sp>
      <p:pic>
        <p:nvPicPr>
          <p:cNvPr id="9" name="Espace réservé du contenu 8">
            <a:extLst>
              <a:ext uri="{FF2B5EF4-FFF2-40B4-BE49-F238E27FC236}">
                <a16:creationId xmlns:a16="http://schemas.microsoft.com/office/drawing/2014/main" id="{4118E2E0-1E1B-DE7C-618F-E65B15774DFE}"/>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7554822" y="2155004"/>
            <a:ext cx="3686265" cy="2455096"/>
          </a:xfrm>
        </p:spPr>
      </p:pic>
      <p:sp>
        <p:nvSpPr>
          <p:cNvPr id="3" name="Espace réservé du numéro de diapositive 2"/>
          <p:cNvSpPr>
            <a:spLocks noGrp="1"/>
          </p:cNvSpPr>
          <p:nvPr>
            <p:ph type="sldNum" sz="quarter" idx="14"/>
          </p:nvPr>
        </p:nvSpPr>
        <p:spPr/>
        <p:txBody>
          <a:bodyPr/>
          <a:lstStyle/>
          <a:p>
            <a:fld id="{46D1F375-37DA-4F8C-AE35-E32DFABC4CBE}" type="slidenum">
              <a:rPr lang="fr-CA" smtClean="0"/>
              <a:t>58</a:t>
            </a:fld>
            <a:endParaRPr lang="fr-CA" dirty="0"/>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6861099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8434FA-12EF-F7B2-C923-841D0A11620E}"/>
              </a:ext>
            </a:extLst>
          </p:cNvPr>
          <p:cNvSpPr>
            <a:spLocks noGrp="1"/>
          </p:cNvSpPr>
          <p:nvPr>
            <p:ph type="title"/>
          </p:nvPr>
        </p:nvSpPr>
        <p:spPr/>
        <p:txBody>
          <a:bodyPr/>
          <a:lstStyle/>
          <a:p>
            <a:r>
              <a:rPr lang="fr-CA" dirty="0"/>
              <a:t>Quel est le lien entre la démocratie et la lutte contre les changements climatiques?</a:t>
            </a:r>
            <a:endParaRPr lang="fr-FR" dirty="0"/>
          </a:p>
        </p:txBody>
      </p:sp>
      <p:sp>
        <p:nvSpPr>
          <p:cNvPr id="4" name="Espace réservé du contenu 3">
            <a:extLst>
              <a:ext uri="{FF2B5EF4-FFF2-40B4-BE49-F238E27FC236}">
                <a16:creationId xmlns:a16="http://schemas.microsoft.com/office/drawing/2014/main" id="{ADE7DB98-EEBF-8A3D-7A4B-81C5B992787A}"/>
              </a:ext>
            </a:extLst>
          </p:cNvPr>
          <p:cNvSpPr>
            <a:spLocks noGrp="1"/>
          </p:cNvSpPr>
          <p:nvPr>
            <p:ph idx="10"/>
          </p:nvPr>
        </p:nvSpPr>
        <p:spPr>
          <a:xfrm>
            <a:off x="1599934" y="2053598"/>
            <a:ext cx="5553341" cy="4594337"/>
          </a:xfrm>
        </p:spPr>
        <p:txBody>
          <a:bodyPr>
            <a:noAutofit/>
          </a:bodyPr>
          <a:lstStyle/>
          <a:p>
            <a:r>
              <a:rPr lang="fr-CA" sz="1500" dirty="0"/>
              <a:t>La démocratie, c’est un système dans lequel chaque citoyenne et chaque citoyen peut agir pour le bien commun. Cela commence par un droit essentiel : celui de voter pour élire </a:t>
            </a:r>
            <a:br>
              <a:rPr lang="fr-CA" sz="1500" dirty="0"/>
            </a:br>
            <a:r>
              <a:rPr lang="fr-CA" sz="1500" dirty="0"/>
              <a:t>les dirigeantes et dirigeants qui prendront des décisions importantes, entre autres pour protéger la planète contre </a:t>
            </a:r>
            <a:br>
              <a:rPr lang="fr-CA" sz="1500" dirty="0"/>
            </a:br>
            <a:r>
              <a:rPr lang="fr-CA" sz="1500" dirty="0"/>
              <a:t>les changements climatiques. En votant, la population peut élire des représentantes et représentants qui s’engagent à lutter contre la pollution, à encourager les énergies renouvelables ou à protéger les forêts et les rivières.</a:t>
            </a:r>
          </a:p>
          <a:p>
            <a:r>
              <a:rPr lang="fr-CA" sz="1500" dirty="0"/>
              <a:t>Cependant, la démocratie ne se résume pas aux élections. </a:t>
            </a:r>
            <a:br>
              <a:rPr lang="fr-CA" sz="1500" dirty="0"/>
            </a:br>
            <a:r>
              <a:rPr lang="fr-CA" sz="1500" dirty="0"/>
              <a:t>Les citoyennes et citoyens ont aussi le pouvoir de s’exprimer pendant les mandats des élues et élus, par exemple en participant à des manifestations, en faisant circuler des pétitions pour soutenir des projets verts, en rencontrant leurs représentantes et représentants pour discuter des enjeux climatiques qui leur tiennent à cœur.</a:t>
            </a:r>
          </a:p>
          <a:p>
            <a:r>
              <a:rPr lang="fr-CA" sz="1500" dirty="0"/>
              <a:t>En travaillant ensemble, les élues et élus ainsi que les citoyennes et citoyens forment une grande équipe qui agit pour protéger la planète. La démocratie nous rappelle que chaque voix et chaque action comptent, non seulement pour choisir les personnes qui nous représentent, mais aussi pour guider leurs décisions et créer un avenir meilleur pour toutes et tous.</a:t>
            </a:r>
          </a:p>
        </p:txBody>
      </p:sp>
      <p:sp>
        <p:nvSpPr>
          <p:cNvPr id="5" name="Espace réservé du contenu 4">
            <a:extLst>
              <a:ext uri="{FF2B5EF4-FFF2-40B4-BE49-F238E27FC236}">
                <a16:creationId xmlns:a16="http://schemas.microsoft.com/office/drawing/2014/main" id="{93E8434A-5427-FFE2-9AE4-5BFC579F0ABA}"/>
              </a:ext>
            </a:extLst>
          </p:cNvPr>
          <p:cNvSpPr>
            <a:spLocks noGrp="1"/>
          </p:cNvSpPr>
          <p:nvPr>
            <p:ph idx="11"/>
          </p:nvPr>
        </p:nvSpPr>
        <p:spPr/>
        <p:txBody>
          <a:bodyPr>
            <a:normAutofit lnSpcReduction="10000"/>
          </a:bodyPr>
          <a:lstStyle/>
          <a:p>
            <a:r>
              <a:rPr lang="fr-FR" dirty="0"/>
              <a:t>(Voir page 1)</a:t>
            </a:r>
          </a:p>
          <a:p>
            <a:endParaRPr lang="fr-FR" dirty="0"/>
          </a:p>
        </p:txBody>
      </p:sp>
      <p:pic>
        <p:nvPicPr>
          <p:cNvPr id="9" name="Espace réservé du contenu 8">
            <a:extLst>
              <a:ext uri="{FF2B5EF4-FFF2-40B4-BE49-F238E27FC236}">
                <a16:creationId xmlns:a16="http://schemas.microsoft.com/office/drawing/2014/main" id="{3556FBA3-6249-62D7-1382-43115980FDAB}"/>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7335365" y="2178949"/>
            <a:ext cx="3905723" cy="2602601"/>
          </a:xfrm>
        </p:spPr>
      </p:pic>
      <p:sp>
        <p:nvSpPr>
          <p:cNvPr id="7" name="Espace réservé du contenu 6">
            <a:extLst>
              <a:ext uri="{FF2B5EF4-FFF2-40B4-BE49-F238E27FC236}">
                <a16:creationId xmlns:a16="http://schemas.microsoft.com/office/drawing/2014/main" id="{2653CBCD-743E-EA50-52DC-3ED8C6791968}"/>
              </a:ext>
            </a:extLst>
          </p:cNvPr>
          <p:cNvSpPr>
            <a:spLocks noGrp="1"/>
          </p:cNvSpPr>
          <p:nvPr>
            <p:ph idx="13"/>
          </p:nvPr>
        </p:nvSpPr>
        <p:spPr>
          <a:xfrm>
            <a:off x="8991157" y="4809096"/>
            <a:ext cx="2250000" cy="216000"/>
          </a:xfrm>
        </p:spPr>
        <p:txBody>
          <a:bodyPr>
            <a:normAutofit/>
          </a:bodyPr>
          <a:lstStyle/>
          <a:p>
            <a:r>
              <a:rPr lang="fr-FR" sz="800" dirty="0"/>
              <a:t>Crédit : </a:t>
            </a:r>
            <a:r>
              <a:rPr lang="fr-CA" sz="800" dirty="0"/>
              <a:t>Archives CSQ </a:t>
            </a:r>
            <a:endParaRPr lang="fr-FR" sz="800" dirty="0"/>
          </a:p>
        </p:txBody>
      </p:sp>
      <p:sp>
        <p:nvSpPr>
          <p:cNvPr id="3" name="Espace réservé du numéro de diapositive 2"/>
          <p:cNvSpPr>
            <a:spLocks noGrp="1"/>
          </p:cNvSpPr>
          <p:nvPr>
            <p:ph type="sldNum" sz="quarter" idx="14"/>
          </p:nvPr>
        </p:nvSpPr>
        <p:spPr/>
        <p:txBody>
          <a:bodyPr/>
          <a:lstStyle/>
          <a:p>
            <a:fld id="{46D1F375-37DA-4F8C-AE35-E32DFABC4CBE}" type="slidenum">
              <a:rPr lang="fr-CA" smtClean="0"/>
              <a:t>59</a:t>
            </a:fld>
            <a:endParaRPr lang="fr-CA"/>
          </a:p>
        </p:txBody>
      </p:sp>
      <p:sp>
        <p:nvSpPr>
          <p:cNvPr id="10" name="Rectangle 9"/>
          <p:cNvSpPr/>
          <p:nvPr/>
        </p:nvSpPr>
        <p:spPr>
          <a:xfrm>
            <a:off x="10090150" y="5962287"/>
            <a:ext cx="1263650" cy="285750"/>
          </a:xfrm>
          <a:prstGeom prst="rect">
            <a:avLst/>
          </a:prstGeom>
          <a:solidFill>
            <a:srgbClr val="EAB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1" name="ZoneTexte 10">
            <a:hlinkClick r:id="rId3"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71034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La Journée internationale de la paix</a:t>
            </a:r>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(Il y a environ 25 ans) </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5" y="2053598"/>
            <a:ext cx="3923536" cy="4236785"/>
          </a:xfrm>
        </p:spPr>
        <p:txBody>
          <a:bodyPr>
            <a:normAutofit/>
          </a:bodyPr>
          <a:lstStyle/>
          <a:p>
            <a:r>
              <a:rPr lang="fr-CA" sz="1600" dirty="0"/>
              <a:t>Le 21 septembre de chaque année, la Journée internationale de la paix est célébrée dans le monde entier. Ce jour-là, les gens posent des gestes symboliques pour promouvoir l’harmonie, comme planter des arbres, organiser des marches ou fabriquer des colombes en papier. Ce moment existe pour réfléchir à l’importance de la paix dans nos vies et pour montrer que nous pouvons toutes et tous contribuer à un monde meilleur.</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9)</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57328" y="2125396"/>
            <a:ext cx="4755980" cy="3261634"/>
          </a:xfrm>
          <a:prstGeom prst="rect">
            <a:avLst/>
          </a:prstGeom>
        </p:spPr>
      </p:pic>
      <p:sp>
        <p:nvSpPr>
          <p:cNvPr id="6" name="Espace réservé du numéro de diapositive 5"/>
          <p:cNvSpPr>
            <a:spLocks noGrp="1"/>
          </p:cNvSpPr>
          <p:nvPr>
            <p:ph type="sldNum" sz="quarter" idx="14"/>
          </p:nvPr>
        </p:nvSpPr>
        <p:spPr/>
        <p:txBody>
          <a:bodyPr/>
          <a:lstStyle/>
          <a:p>
            <a:fld id="{CEB3DBC7-5727-4644-8450-8B02E3206B10}" type="slidenum">
              <a:rPr lang="fr-CA" smtClean="0"/>
              <a:t>6</a:t>
            </a:fld>
            <a:endParaRPr lang="fr-CA"/>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40904653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D4C1C-6284-B4BB-A376-6E9887F0AEA1}"/>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F6B95C68-28DF-B0B4-52A5-CEC065FE5C31}"/>
              </a:ext>
            </a:extLst>
          </p:cNvPr>
          <p:cNvSpPr txBox="1"/>
          <p:nvPr/>
        </p:nvSpPr>
        <p:spPr>
          <a:xfrm>
            <a:off x="1332648" y="2929541"/>
            <a:ext cx="5556738" cy="707886"/>
          </a:xfrm>
          <a:prstGeom prst="rect">
            <a:avLst/>
          </a:prstGeom>
          <a:noFill/>
        </p:spPr>
        <p:txBody>
          <a:bodyPr wrap="square" rtlCol="0">
            <a:spAutoFit/>
          </a:bodyPr>
          <a:lstStyle/>
          <a:p>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a:t>
            </a:r>
            <a:r>
              <a:rPr lang="fr-CA" sz="2000" b="1" dirty="0">
                <a:effectLst/>
                <a:latin typeface="Calibri" panose="020F0502020204030204" pitchFamily="34" charset="0"/>
                <a:ea typeface="Aptos" panose="020B0004020202020204" pitchFamily="34" charset="0"/>
                <a:cs typeface="Calibri" panose="020F0502020204030204" pitchFamily="34" charset="0"/>
              </a:rPr>
              <a:t>une initiative inspirante </a:t>
            </a:r>
            <a:br>
              <a:rPr lang="fr-CA" sz="2000" b="1" dirty="0">
                <a:effectLst/>
                <a:latin typeface="Calibri" panose="020F0502020204030204" pitchFamily="34" charset="0"/>
                <a:ea typeface="Aptos" panose="020B0004020202020204" pitchFamily="34" charset="0"/>
                <a:cs typeface="Calibri" panose="020F0502020204030204" pitchFamily="34" charset="0"/>
              </a:rPr>
            </a:br>
            <a:r>
              <a:rPr lang="fr-CA" sz="2000" b="1" dirty="0">
                <a:effectLst/>
                <a:latin typeface="Calibri" panose="020F0502020204030204" pitchFamily="34" charset="0"/>
                <a:ea typeface="Aptos" panose="020B0004020202020204" pitchFamily="34" charset="0"/>
                <a:cs typeface="Calibri" panose="020F0502020204030204" pitchFamily="34" charset="0"/>
              </a:rPr>
              <a:t>ou 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6" name="Groupe 35">
            <a:extLst>
              <a:ext uri="{FF2B5EF4-FFF2-40B4-BE49-F238E27FC236}">
                <a16:creationId xmlns:a16="http://schemas.microsoft.com/office/drawing/2014/main" id="{6B3CE2CC-BBF7-A742-B1FB-6A11FA81E4CC}"/>
              </a:ext>
            </a:extLst>
          </p:cNvPr>
          <p:cNvGrpSpPr/>
          <p:nvPr/>
        </p:nvGrpSpPr>
        <p:grpSpPr>
          <a:xfrm>
            <a:off x="6721353" y="4027414"/>
            <a:ext cx="3656825" cy="620781"/>
            <a:chOff x="6895663" y="3569460"/>
            <a:chExt cx="3656825" cy="620781"/>
          </a:xfrm>
        </p:grpSpPr>
        <p:sp>
          <p:nvSpPr>
            <p:cNvPr id="10" name="Rectangle : coins arrondis 9">
              <a:extLst>
                <a:ext uri="{FF2B5EF4-FFF2-40B4-BE49-F238E27FC236}">
                  <a16:creationId xmlns:a16="http://schemas.microsoft.com/office/drawing/2014/main" id="{2E1CB51E-D71D-3D3C-A84F-D669D2E3F95D}"/>
                </a:ext>
              </a:extLst>
            </p:cNvPr>
            <p:cNvSpPr/>
            <p:nvPr/>
          </p:nvSpPr>
          <p:spPr>
            <a:xfrm>
              <a:off x="7321443" y="3580613"/>
              <a:ext cx="2887206"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190C0BD1-1EF3-7E98-7CCB-BD3FA67E9D55}"/>
                </a:ext>
              </a:extLst>
            </p:cNvPr>
            <p:cNvSpPr txBox="1">
              <a:spLocks/>
            </p:cNvSpPr>
            <p:nvPr/>
          </p:nvSpPr>
          <p:spPr>
            <a:xfrm>
              <a:off x="7321444" y="3569460"/>
              <a:ext cx="2887204" cy="400110"/>
            </a:xfrm>
            <a:prstGeom prst="rect">
              <a:avLst/>
            </a:prstGeom>
            <a:noFill/>
          </p:spPr>
          <p:txBody>
            <a:bodyPr wrap="square" rtlCol="0">
              <a:spAutoFit/>
            </a:bodyPr>
            <a:lstStyle/>
            <a:p>
              <a:pPr algn="ctr"/>
              <a:r>
                <a:rPr lang="fr-CA" sz="2000" b="1" dirty="0">
                  <a:latin typeface="Calibri" panose="020F0502020204030204" pitchFamily="34" charset="0"/>
                  <a:ea typeface="Aptos" panose="020B0004020202020204" pitchFamily="34" charset="0"/>
                  <a:cs typeface="Calibri" panose="020F0502020204030204" pitchFamily="34" charset="0"/>
                </a:rPr>
                <a:t>La protection des océans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ZoneTexte 17">
              <a:extLst>
                <a:ext uri="{FF2B5EF4-FFF2-40B4-BE49-F238E27FC236}">
                  <a16:creationId xmlns:a16="http://schemas.microsoft.com/office/drawing/2014/main" id="{EB82DB1D-F682-3524-9969-785E8AB8A4CC}"/>
                </a:ext>
              </a:extLst>
            </p:cNvPr>
            <p:cNvSpPr txBox="1"/>
            <p:nvPr/>
          </p:nvSpPr>
          <p:spPr>
            <a:xfrm>
              <a:off x="6895663" y="3974797"/>
              <a:ext cx="3656825"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64)</a:t>
              </a:r>
            </a:p>
          </p:txBody>
        </p:sp>
      </p:grpSp>
      <p:sp>
        <p:nvSpPr>
          <p:cNvPr id="3" name="ZoneTexte 2">
            <a:extLst>
              <a:ext uri="{FF2B5EF4-FFF2-40B4-BE49-F238E27FC236}">
                <a16:creationId xmlns:a16="http://schemas.microsoft.com/office/drawing/2014/main" id="{C29E8198-2A5C-80E1-3F8E-F82F1F3FCEDC}"/>
              </a:ext>
            </a:extLst>
          </p:cNvPr>
          <p:cNvSpPr txBox="1"/>
          <p:nvPr/>
        </p:nvSpPr>
        <p:spPr>
          <a:xfrm>
            <a:off x="1332648" y="2171600"/>
            <a:ext cx="3656825" cy="646331"/>
          </a:xfrm>
          <a:prstGeom prst="rect">
            <a:avLst/>
          </a:prstGeom>
          <a:noFill/>
        </p:spPr>
        <p:txBody>
          <a:bodyPr wrap="square" rtlCol="0">
            <a:spAutoFit/>
          </a:bodyPr>
          <a:lstStyle/>
          <a:p>
            <a:r>
              <a:rPr lang="fr-CA" sz="3600" b="1" kern="1400" spc="-50" dirty="0">
                <a:solidFill>
                  <a:srgbClr val="27496D"/>
                </a:solidFill>
                <a:latin typeface="Calibri" panose="020F0502020204030204" pitchFamily="34" charset="0"/>
                <a:ea typeface="Times New Roman" panose="02020603050405020304" pitchFamily="18" charset="0"/>
                <a:cs typeface="Calibri" panose="020F0502020204030204" pitchFamily="34" charset="0"/>
              </a:rPr>
              <a:t>L’écologie</a:t>
            </a:r>
            <a:endParaRPr lang="fr-CA" sz="3600" kern="1400" spc="-50" dirty="0">
              <a:solidFill>
                <a:srgbClr val="27496D"/>
              </a:solidFill>
              <a:latin typeface="Calibri" panose="020F0502020204030204" pitchFamily="34" charset="0"/>
              <a:ea typeface="Times New Roman" panose="02020603050405020304" pitchFamily="18" charset="0"/>
              <a:cs typeface="Calibri" panose="020F0502020204030204" pitchFamily="34" charset="0"/>
            </a:endParaRPr>
          </a:p>
        </p:txBody>
      </p:sp>
      <p:grpSp>
        <p:nvGrpSpPr>
          <p:cNvPr id="2" name="Groupe 1">
            <a:extLst>
              <a:ext uri="{FF2B5EF4-FFF2-40B4-BE49-F238E27FC236}">
                <a16:creationId xmlns:a16="http://schemas.microsoft.com/office/drawing/2014/main" id="{CA172CFA-1076-6043-2B40-883ECA4C292F}"/>
              </a:ext>
            </a:extLst>
          </p:cNvPr>
          <p:cNvGrpSpPr/>
          <p:nvPr/>
        </p:nvGrpSpPr>
        <p:grpSpPr>
          <a:xfrm>
            <a:off x="6502708" y="1982364"/>
            <a:ext cx="4182333" cy="896610"/>
            <a:chOff x="6486624" y="2907574"/>
            <a:chExt cx="4182333" cy="896610"/>
          </a:xfrm>
        </p:grpSpPr>
        <p:sp>
          <p:nvSpPr>
            <p:cNvPr id="26" name="Rectangle : coins arrondis 25">
              <a:extLst>
                <a:ext uri="{FF2B5EF4-FFF2-40B4-BE49-F238E27FC236}">
                  <a16:creationId xmlns:a16="http://schemas.microsoft.com/office/drawing/2014/main" id="{F6E395E4-8749-2C96-3C91-3623CA42CBFD}"/>
                </a:ext>
              </a:extLst>
            </p:cNvPr>
            <p:cNvSpPr/>
            <p:nvPr/>
          </p:nvSpPr>
          <p:spPr>
            <a:xfrm>
              <a:off x="6625350" y="2954388"/>
              <a:ext cx="3898606" cy="644894"/>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hlinkClick r:id="rId3" action="ppaction://hlinksldjump"/>
              <a:extLst>
                <a:ext uri="{FF2B5EF4-FFF2-40B4-BE49-F238E27FC236}">
                  <a16:creationId xmlns:a16="http://schemas.microsoft.com/office/drawing/2014/main" id="{CA4D2364-B749-F97A-81CF-1D604EDD9B6C}"/>
                </a:ext>
              </a:extLst>
            </p:cNvPr>
            <p:cNvSpPr txBox="1">
              <a:spLocks/>
            </p:cNvSpPr>
            <p:nvPr/>
          </p:nvSpPr>
          <p:spPr>
            <a:xfrm>
              <a:off x="6625349" y="2907574"/>
              <a:ext cx="3898606" cy="707886"/>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 réintroduction des loups dans le parc national de Yellowstone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8" name="ZoneTexte 27">
              <a:extLst>
                <a:ext uri="{FF2B5EF4-FFF2-40B4-BE49-F238E27FC236}">
                  <a16:creationId xmlns:a16="http://schemas.microsoft.com/office/drawing/2014/main" id="{95F32F95-10B6-C093-E611-8C903B85D902}"/>
                </a:ext>
              </a:extLst>
            </p:cNvPr>
            <p:cNvSpPr txBox="1"/>
            <p:nvPr/>
          </p:nvSpPr>
          <p:spPr>
            <a:xfrm>
              <a:off x="6486624" y="3588740"/>
              <a:ext cx="4182333"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62)</a:t>
              </a:r>
            </a:p>
          </p:txBody>
        </p:sp>
      </p:grpSp>
      <p:grpSp>
        <p:nvGrpSpPr>
          <p:cNvPr id="9" name="Groupe 8">
            <a:extLst>
              <a:ext uri="{FF2B5EF4-FFF2-40B4-BE49-F238E27FC236}">
                <a16:creationId xmlns:a16="http://schemas.microsoft.com/office/drawing/2014/main" id="{07B4B781-14EE-8AA8-0742-A5101D0873F4}"/>
              </a:ext>
            </a:extLst>
          </p:cNvPr>
          <p:cNvGrpSpPr/>
          <p:nvPr/>
        </p:nvGrpSpPr>
        <p:grpSpPr>
          <a:xfrm>
            <a:off x="6024404" y="1077868"/>
            <a:ext cx="5056680" cy="639840"/>
            <a:chOff x="1525907" y="3473194"/>
            <a:chExt cx="5056680" cy="639840"/>
          </a:xfrm>
        </p:grpSpPr>
        <p:sp>
          <p:nvSpPr>
            <p:cNvPr id="12" name="Rectangle : coins arrondis 11">
              <a:extLst>
                <a:ext uri="{FF2B5EF4-FFF2-40B4-BE49-F238E27FC236}">
                  <a16:creationId xmlns:a16="http://schemas.microsoft.com/office/drawing/2014/main" id="{4D8C1EB5-07D7-9D58-4AB5-705BAC52591E}"/>
                </a:ext>
              </a:extLst>
            </p:cNvPr>
            <p:cNvSpPr/>
            <p:nvPr/>
          </p:nvSpPr>
          <p:spPr>
            <a:xfrm>
              <a:off x="1525907" y="3504352"/>
              <a:ext cx="5056680"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hlinkClick r:id="rId4" action="ppaction://hlinksldjump"/>
              <a:extLst>
                <a:ext uri="{FF2B5EF4-FFF2-40B4-BE49-F238E27FC236}">
                  <a16:creationId xmlns:a16="http://schemas.microsoft.com/office/drawing/2014/main" id="{B307E131-EB1C-29E4-570C-56B275641472}"/>
                </a:ext>
              </a:extLst>
            </p:cNvPr>
            <p:cNvSpPr txBox="1">
              <a:spLocks/>
            </p:cNvSpPr>
            <p:nvPr/>
          </p:nvSpPr>
          <p:spPr>
            <a:xfrm>
              <a:off x="1532183" y="3473194"/>
              <a:ext cx="5050404"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L’interdiction des CFC (Protocole de Montréal)</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ZoneTexte 13">
              <a:extLst>
                <a:ext uri="{FF2B5EF4-FFF2-40B4-BE49-F238E27FC236}">
                  <a16:creationId xmlns:a16="http://schemas.microsoft.com/office/drawing/2014/main" id="{9C48AB71-C7AF-7BDC-2A1B-F69909D16EED}"/>
                </a:ext>
              </a:extLst>
            </p:cNvPr>
            <p:cNvSpPr txBox="1"/>
            <p:nvPr/>
          </p:nvSpPr>
          <p:spPr>
            <a:xfrm>
              <a:off x="2222856" y="3897590"/>
              <a:ext cx="3656825"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61)</a:t>
              </a:r>
            </a:p>
          </p:txBody>
        </p:sp>
      </p:grpSp>
      <p:grpSp>
        <p:nvGrpSpPr>
          <p:cNvPr id="37" name="Groupe 36">
            <a:extLst>
              <a:ext uri="{FF2B5EF4-FFF2-40B4-BE49-F238E27FC236}">
                <a16:creationId xmlns:a16="http://schemas.microsoft.com/office/drawing/2014/main" id="{12E32423-C504-6CD6-CD5B-2E6F84582DA2}"/>
              </a:ext>
            </a:extLst>
          </p:cNvPr>
          <p:cNvGrpSpPr/>
          <p:nvPr/>
        </p:nvGrpSpPr>
        <p:grpSpPr>
          <a:xfrm>
            <a:off x="6641432" y="4972397"/>
            <a:ext cx="3898608" cy="620781"/>
            <a:chOff x="6815742" y="3569460"/>
            <a:chExt cx="3898608" cy="620781"/>
          </a:xfrm>
        </p:grpSpPr>
        <p:sp>
          <p:nvSpPr>
            <p:cNvPr id="38" name="Rectangle : coins arrondis 37">
              <a:extLst>
                <a:ext uri="{FF2B5EF4-FFF2-40B4-BE49-F238E27FC236}">
                  <a16:creationId xmlns:a16="http://schemas.microsoft.com/office/drawing/2014/main" id="{C949CF2B-46EE-4F2A-DAD8-8A7B8C5493E2}"/>
                </a:ext>
              </a:extLst>
            </p:cNvPr>
            <p:cNvSpPr/>
            <p:nvPr/>
          </p:nvSpPr>
          <p:spPr>
            <a:xfrm>
              <a:off x="6815742" y="3580613"/>
              <a:ext cx="3898608"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ZoneTexte 38">
              <a:hlinkClick r:id="rId5" action="ppaction://hlinksldjump"/>
              <a:extLst>
                <a:ext uri="{FF2B5EF4-FFF2-40B4-BE49-F238E27FC236}">
                  <a16:creationId xmlns:a16="http://schemas.microsoft.com/office/drawing/2014/main" id="{0F5C3866-EC67-2E9B-E96D-C37393054B8A}"/>
                </a:ext>
              </a:extLst>
            </p:cNvPr>
            <p:cNvSpPr txBox="1">
              <a:spLocks/>
            </p:cNvSpPr>
            <p:nvPr/>
          </p:nvSpPr>
          <p:spPr>
            <a:xfrm>
              <a:off x="6815742" y="3569460"/>
              <a:ext cx="3898608" cy="400110"/>
            </a:xfrm>
            <a:prstGeom prst="rect">
              <a:avLst/>
            </a:prstGeom>
            <a:noFill/>
          </p:spPr>
          <p:txBody>
            <a:bodyPr wrap="square" rtlCol="0">
              <a:spAutoFit/>
            </a:bodyPr>
            <a:lstStyle/>
            <a:p>
              <a:pPr algn="ctr"/>
              <a:r>
                <a:rPr lang="fr-CA" sz="2000" b="1" dirty="0">
                  <a:latin typeface="Calibri" panose="020F0502020204030204" pitchFamily="34" charset="0"/>
                  <a:ea typeface="Aptos" panose="020B0004020202020204" pitchFamily="34" charset="0"/>
                  <a:cs typeface="Calibri" panose="020F0502020204030204" pitchFamily="34" charset="0"/>
                </a:rPr>
                <a:t>L’essor des énergies renouvelables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0" name="ZoneTexte 39">
              <a:extLst>
                <a:ext uri="{FF2B5EF4-FFF2-40B4-BE49-F238E27FC236}">
                  <a16:creationId xmlns:a16="http://schemas.microsoft.com/office/drawing/2014/main" id="{B25F17D4-1D95-C8DA-2398-05BF3ACF4058}"/>
                </a:ext>
              </a:extLst>
            </p:cNvPr>
            <p:cNvSpPr txBox="1"/>
            <p:nvPr/>
          </p:nvSpPr>
          <p:spPr>
            <a:xfrm>
              <a:off x="6895663" y="3974797"/>
              <a:ext cx="3656825"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65)</a:t>
              </a:r>
            </a:p>
          </p:txBody>
        </p:sp>
      </p:grpSp>
      <p:grpSp>
        <p:nvGrpSpPr>
          <p:cNvPr id="45" name="Groupe 44">
            <a:extLst>
              <a:ext uri="{FF2B5EF4-FFF2-40B4-BE49-F238E27FC236}">
                <a16:creationId xmlns:a16="http://schemas.microsoft.com/office/drawing/2014/main" id="{69A172F4-6DB1-40D6-A4CC-5D0E5EF77B58}"/>
              </a:ext>
            </a:extLst>
          </p:cNvPr>
          <p:cNvGrpSpPr/>
          <p:nvPr/>
        </p:nvGrpSpPr>
        <p:grpSpPr>
          <a:xfrm>
            <a:off x="5910160" y="3142803"/>
            <a:ext cx="5279208" cy="620781"/>
            <a:chOff x="1417779" y="3493199"/>
            <a:chExt cx="5279208" cy="620781"/>
          </a:xfrm>
        </p:grpSpPr>
        <p:sp>
          <p:nvSpPr>
            <p:cNvPr id="46" name="Rectangle : coins arrondis 45">
              <a:extLst>
                <a:ext uri="{FF2B5EF4-FFF2-40B4-BE49-F238E27FC236}">
                  <a16:creationId xmlns:a16="http://schemas.microsoft.com/office/drawing/2014/main" id="{CE1AC44B-A58C-B777-0F38-9C67187A0D00}"/>
                </a:ext>
              </a:extLst>
            </p:cNvPr>
            <p:cNvSpPr/>
            <p:nvPr/>
          </p:nvSpPr>
          <p:spPr>
            <a:xfrm>
              <a:off x="1417779" y="3504352"/>
              <a:ext cx="5279208" cy="367862"/>
            </a:xfrm>
            <a:prstGeom prst="roundRect">
              <a:avLst/>
            </a:prstGeom>
            <a:solidFill>
              <a:srgbClr val="DC8D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a:hlinkClick r:id="rId6" action="ppaction://hlinksldjump"/>
              <a:extLst>
                <a:ext uri="{FF2B5EF4-FFF2-40B4-BE49-F238E27FC236}">
                  <a16:creationId xmlns:a16="http://schemas.microsoft.com/office/drawing/2014/main" id="{A583DA39-C464-73A5-70ED-8196860B9FEE}"/>
                </a:ext>
              </a:extLst>
            </p:cNvPr>
            <p:cNvSpPr txBox="1">
              <a:spLocks/>
            </p:cNvSpPr>
            <p:nvPr/>
          </p:nvSpPr>
          <p:spPr>
            <a:xfrm>
              <a:off x="1417779" y="3493199"/>
              <a:ext cx="5279208" cy="400110"/>
            </a:xfrm>
            <a:prstGeom prst="rect">
              <a:avLst/>
            </a:prstGeom>
            <a:noFill/>
          </p:spPr>
          <p:txBody>
            <a:bodyPr wrap="square" rtlCol="0">
              <a:spAutoFit/>
            </a:bodyPr>
            <a:lstStyle/>
            <a:p>
              <a:pPr algn="ctr"/>
              <a:r>
                <a:rPr lang="fr-FR" sz="2000" b="1" dirty="0">
                  <a:latin typeface="Calibri" panose="020F0502020204030204" pitchFamily="34" charset="0"/>
                  <a:ea typeface="Aptos" panose="020B0004020202020204" pitchFamily="34" charset="0"/>
                  <a:cs typeface="Calibri" panose="020F0502020204030204" pitchFamily="34" charset="0"/>
                </a:rPr>
                <a:t>La Réserve mondiale de semences du Svalbard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8" name="ZoneTexte 47">
              <a:extLst>
                <a:ext uri="{FF2B5EF4-FFF2-40B4-BE49-F238E27FC236}">
                  <a16:creationId xmlns:a16="http://schemas.microsoft.com/office/drawing/2014/main" id="{4B2D24A7-1E6E-B8BB-1F4E-E30A1A377176}"/>
                </a:ext>
              </a:extLst>
            </p:cNvPr>
            <p:cNvSpPr txBox="1"/>
            <p:nvPr/>
          </p:nvSpPr>
          <p:spPr>
            <a:xfrm>
              <a:off x="2228972" y="3898536"/>
              <a:ext cx="3656825"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a:t>
              </a:r>
              <a:r>
                <a:rPr lang="fr-CA"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63</a:t>
              </a: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a:t>
              </a:r>
            </a:p>
          </p:txBody>
        </p:sp>
      </p:grpSp>
      <p:sp>
        <p:nvSpPr>
          <p:cNvPr id="4" name="Espace réservé du numéro de diapositive 3"/>
          <p:cNvSpPr>
            <a:spLocks noGrp="1"/>
          </p:cNvSpPr>
          <p:nvPr>
            <p:ph type="sldNum" sz="quarter" idx="10"/>
          </p:nvPr>
        </p:nvSpPr>
        <p:spPr/>
        <p:txBody>
          <a:bodyPr/>
          <a:lstStyle/>
          <a:p>
            <a:fld id="{46D1F375-37DA-4F8C-AE35-E32DFABC4CBE}" type="slidenum">
              <a:rPr lang="fr-CA" smtClean="0"/>
              <a:t>60</a:t>
            </a:fld>
            <a:endParaRPr lang="fr-CA"/>
          </a:p>
        </p:txBody>
      </p:sp>
    </p:spTree>
    <p:extLst>
      <p:ext uri="{BB962C8B-B14F-4D97-AF65-F5344CB8AC3E}">
        <p14:creationId xmlns:p14="http://schemas.microsoft.com/office/powerpoint/2010/main" val="38620131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B6C41E-90DA-AF36-BE16-E6E2117DD6A8}"/>
              </a:ext>
            </a:extLst>
          </p:cNvPr>
          <p:cNvSpPr>
            <a:spLocks noGrp="1"/>
          </p:cNvSpPr>
          <p:nvPr>
            <p:ph type="title"/>
          </p:nvPr>
        </p:nvSpPr>
        <p:spPr/>
        <p:txBody>
          <a:bodyPr/>
          <a:lstStyle/>
          <a:p>
            <a:r>
              <a:rPr lang="fr-CA" dirty="0"/>
              <a:t>L’interdiction des CFC (Protocole de Montréal)</a:t>
            </a:r>
            <a:endParaRPr lang="fr-FR" dirty="0"/>
          </a:p>
        </p:txBody>
      </p:sp>
      <p:sp>
        <p:nvSpPr>
          <p:cNvPr id="3" name="Espace réservé du contenu 2">
            <a:extLst>
              <a:ext uri="{FF2B5EF4-FFF2-40B4-BE49-F238E27FC236}">
                <a16:creationId xmlns:a16="http://schemas.microsoft.com/office/drawing/2014/main" id="{EDCBE4B0-5723-6709-9523-60D6E0A9BEA7}"/>
              </a:ext>
            </a:extLst>
          </p:cNvPr>
          <p:cNvSpPr>
            <a:spLocks noGrp="1"/>
          </p:cNvSpPr>
          <p:nvPr>
            <p:ph idx="1"/>
          </p:nvPr>
        </p:nvSpPr>
        <p:spPr/>
        <p:txBody>
          <a:bodyPr/>
          <a:lstStyle/>
          <a:p>
            <a:r>
              <a:rPr lang="fr-CA" dirty="0"/>
              <a:t>(1987) </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1ECC7F68-2C24-B68B-CD6D-BCE3E098A9AF}"/>
              </a:ext>
            </a:extLst>
          </p:cNvPr>
          <p:cNvSpPr>
            <a:spLocks noGrp="1"/>
          </p:cNvSpPr>
          <p:nvPr>
            <p:ph idx="10"/>
          </p:nvPr>
        </p:nvSpPr>
        <p:spPr/>
        <p:txBody>
          <a:bodyPr>
            <a:noAutofit/>
          </a:bodyPr>
          <a:lstStyle/>
          <a:p>
            <a:r>
              <a:rPr lang="fr-FR" sz="1500" dirty="0"/>
              <a:t>Il y a environ 40 ans, un accord historique appelé le Protocole de Montréal a été signé par de nombreux pays pour protéger notre planète. Son objectif était d’interdire les CFC, des gaz présents dans certains produits, tels que les réfrigérateurs et les aérosols, qui détruisent la couche d’ozone, une sorte de bouclier invisible qui entoure la Terre et nous protège des rayons nocifs du soleil.   </a:t>
            </a:r>
          </a:p>
          <a:p>
            <a:r>
              <a:rPr lang="fr-FR" sz="1500" dirty="0"/>
              <a:t>Sans la couche d’ozone, les rayons ultraviolets (UV) du soleil peuvent causer de graves problèmes, comme des cancers de la peau, des maladies des yeux, et même nuire aux plantes et aux animaux. En interdisant les CFC, les pays du monde entier ont uni leurs efforts pour sauver cette protection naturelle essentielle.</a:t>
            </a:r>
          </a:p>
          <a:p>
            <a:r>
              <a:rPr lang="fr-FR" sz="1500" dirty="0"/>
              <a:t>Cet événement démontre que les pays peuvent accomplir de grandes choses lorsqu’ils travaillent ensemble pour protéger l’environnement. Aujourd’hui, le Protocole de Montréal demeure un modèle de solidarité mondiale, prouvant que des décisions responsables peuvent aider à préserver notre planète pour les générations futures.</a:t>
            </a:r>
          </a:p>
        </p:txBody>
      </p:sp>
      <p:sp>
        <p:nvSpPr>
          <p:cNvPr id="5" name="Espace réservé du contenu 4">
            <a:extLst>
              <a:ext uri="{FF2B5EF4-FFF2-40B4-BE49-F238E27FC236}">
                <a16:creationId xmlns:a16="http://schemas.microsoft.com/office/drawing/2014/main" id="{4512B1F0-6065-401C-7604-48F8B5FF83C9}"/>
              </a:ext>
            </a:extLst>
          </p:cNvPr>
          <p:cNvSpPr>
            <a:spLocks noGrp="1"/>
          </p:cNvSpPr>
          <p:nvPr>
            <p:ph idx="11"/>
          </p:nvPr>
        </p:nvSpPr>
        <p:spPr/>
        <p:txBody>
          <a:bodyPr>
            <a:normAutofit fontScale="92500"/>
          </a:bodyPr>
          <a:lstStyle/>
          <a:p>
            <a:r>
              <a:rPr lang="fr-CA" dirty="0"/>
              <a:t>(Voir page 66)</a:t>
            </a:r>
          </a:p>
        </p:txBody>
      </p:sp>
      <p:pic>
        <p:nvPicPr>
          <p:cNvPr id="6" name="Image 5">
            <a:extLst>
              <a:ext uri="{FF2B5EF4-FFF2-40B4-BE49-F238E27FC236}">
                <a16:creationId xmlns:a16="http://schemas.microsoft.com/office/drawing/2014/main" id="{295E0F36-ACCA-292C-C501-4DDE67E7F8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63640" y="1643310"/>
            <a:ext cx="3532110" cy="3532110"/>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61</a:t>
            </a:fld>
            <a:endParaRPr lang="fr-CA" dirty="0"/>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7755032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65BC6A-4210-DCE5-55F5-3EBAAD518351}"/>
              </a:ext>
            </a:extLst>
          </p:cNvPr>
          <p:cNvSpPr>
            <a:spLocks noGrp="1"/>
          </p:cNvSpPr>
          <p:nvPr>
            <p:ph type="title"/>
          </p:nvPr>
        </p:nvSpPr>
        <p:spPr>
          <a:xfrm>
            <a:off x="1599936" y="840654"/>
            <a:ext cx="7856886" cy="584775"/>
          </a:xfrm>
        </p:spPr>
        <p:txBody>
          <a:bodyPr/>
          <a:lstStyle/>
          <a:p>
            <a:r>
              <a:rPr lang="fr-CA" dirty="0"/>
              <a:t>La réintroduction des loups dans le parc national de Yellowstone</a:t>
            </a:r>
            <a:endParaRPr lang="en-US" dirty="0"/>
          </a:p>
        </p:txBody>
      </p:sp>
      <p:sp>
        <p:nvSpPr>
          <p:cNvPr id="3" name="Espace réservé du contenu 2">
            <a:extLst>
              <a:ext uri="{FF2B5EF4-FFF2-40B4-BE49-F238E27FC236}">
                <a16:creationId xmlns:a16="http://schemas.microsoft.com/office/drawing/2014/main" id="{B95EBDC9-183C-F3BC-FFD3-9E52C0BDD5A8}"/>
              </a:ext>
            </a:extLst>
          </p:cNvPr>
          <p:cNvSpPr>
            <a:spLocks noGrp="1"/>
          </p:cNvSpPr>
          <p:nvPr>
            <p:ph idx="1"/>
          </p:nvPr>
        </p:nvSpPr>
        <p:spPr>
          <a:xfrm>
            <a:off x="1599934" y="1906035"/>
            <a:ext cx="5058041" cy="400110"/>
          </a:xfrm>
        </p:spPr>
        <p:txBody>
          <a:bodyPr/>
          <a:lstStyle/>
          <a:p>
            <a:r>
              <a:rPr lang="fr-CA" dirty="0"/>
              <a:t>(1995)</a:t>
            </a:r>
            <a:endParaRPr lang="fr-FR" dirty="0"/>
          </a:p>
        </p:txBody>
      </p:sp>
      <p:sp>
        <p:nvSpPr>
          <p:cNvPr id="4" name="Espace réservé du contenu 3">
            <a:extLst>
              <a:ext uri="{FF2B5EF4-FFF2-40B4-BE49-F238E27FC236}">
                <a16:creationId xmlns:a16="http://schemas.microsoft.com/office/drawing/2014/main" id="{A85D0428-5319-8B12-7D5C-07CF6808D5DC}"/>
              </a:ext>
            </a:extLst>
          </p:cNvPr>
          <p:cNvSpPr>
            <a:spLocks noGrp="1"/>
          </p:cNvSpPr>
          <p:nvPr>
            <p:ph idx="10"/>
          </p:nvPr>
        </p:nvSpPr>
        <p:spPr>
          <a:xfrm>
            <a:off x="1599934" y="2454658"/>
            <a:ext cx="5305691" cy="4236785"/>
          </a:xfrm>
        </p:spPr>
        <p:txBody>
          <a:bodyPr>
            <a:noAutofit/>
          </a:bodyPr>
          <a:lstStyle/>
          <a:p>
            <a:r>
              <a:rPr lang="fr-FR" sz="1500" dirty="0"/>
              <a:t>Il y a environ 30 ans, des scientifiques ont réintroduit des loups dans le parc national de Yellowstone, aux États-Unis. Ces animaux avaient disparu de cette région depuis des décennies, créant ainsi un déséquilibre dans la nature. Sans les loups pour chasser les cerfs, ces derniers étaient devenus trop nombreux. Ils mangeaient trop de plantes, ce qui abîmait les forêts et empêchait d’autres animaux, comme les oiseaux ou les castors, de trouver des endroits où vivre. Les rivières étaient aussi touchées, car les plantes qui les protégeaient disparaissaient.</a:t>
            </a:r>
          </a:p>
          <a:p>
            <a:r>
              <a:rPr lang="fr-FR" sz="1500" dirty="0"/>
              <a:t>Les scientifiques ont contribué à rétablir l’équilibre. Grâce aux loups, la population de cerfs a été contrôlée, les plantes ont repoussé et les autres animaux sont revenus. Les forêts et les rivières se sont régénérées, et l’équilibre de la nature a été rétabli.</a:t>
            </a:r>
          </a:p>
          <a:p>
            <a:r>
              <a:rPr lang="fr-FR" sz="1500" dirty="0"/>
              <a:t>Cette histoire montre que chaque animal joue un rôle important dans la nature. Quand nous protégeons les animaux et leur habitat, nous aidons toute la planète à demeurer en équilibre. C’est une belle leçon sur l’importance de respecter l’environnement et de travailler pour préserver la biodiversité.</a:t>
            </a:r>
          </a:p>
        </p:txBody>
      </p:sp>
      <p:sp>
        <p:nvSpPr>
          <p:cNvPr id="5" name="Espace réservé du contenu 4">
            <a:extLst>
              <a:ext uri="{FF2B5EF4-FFF2-40B4-BE49-F238E27FC236}">
                <a16:creationId xmlns:a16="http://schemas.microsoft.com/office/drawing/2014/main" id="{A9C0AE8B-2F25-4AD8-10EF-0C8F107FD57B}"/>
              </a:ext>
            </a:extLst>
          </p:cNvPr>
          <p:cNvSpPr>
            <a:spLocks noGrp="1"/>
          </p:cNvSpPr>
          <p:nvPr>
            <p:ph idx="11"/>
          </p:nvPr>
        </p:nvSpPr>
        <p:spPr/>
        <p:txBody>
          <a:bodyPr>
            <a:normAutofit lnSpcReduction="10000"/>
          </a:bodyPr>
          <a:lstStyle/>
          <a:p>
            <a:r>
              <a:rPr lang="fr-CA" dirty="0"/>
              <a:t>(Voir page 66)</a:t>
            </a:r>
          </a:p>
          <a:p>
            <a:endParaRPr lang="fr-FR" dirty="0"/>
          </a:p>
        </p:txBody>
      </p:sp>
      <p:pic>
        <p:nvPicPr>
          <p:cNvPr id="6" name="Image 5">
            <a:extLst>
              <a:ext uri="{FF2B5EF4-FFF2-40B4-BE49-F238E27FC236}">
                <a16:creationId xmlns:a16="http://schemas.microsoft.com/office/drawing/2014/main" id="{955378DA-CF5D-BE80-2EA5-9C52DB6C0A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20707" y="2496465"/>
            <a:ext cx="3975043" cy="2650028"/>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62</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2138003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B6C41E-90DA-AF36-BE16-E6E2117DD6A8}"/>
              </a:ext>
            </a:extLst>
          </p:cNvPr>
          <p:cNvSpPr>
            <a:spLocks noGrp="1"/>
          </p:cNvSpPr>
          <p:nvPr>
            <p:ph type="title"/>
          </p:nvPr>
        </p:nvSpPr>
        <p:spPr/>
        <p:txBody>
          <a:bodyPr/>
          <a:lstStyle/>
          <a:p>
            <a:r>
              <a:rPr lang="fr-CA" dirty="0"/>
              <a:t>La Réserve mondiale de semences du Svalbard</a:t>
            </a:r>
            <a:endParaRPr lang="fr-FR" dirty="0"/>
          </a:p>
        </p:txBody>
      </p:sp>
      <p:sp>
        <p:nvSpPr>
          <p:cNvPr id="3" name="Espace réservé du contenu 2">
            <a:extLst>
              <a:ext uri="{FF2B5EF4-FFF2-40B4-BE49-F238E27FC236}">
                <a16:creationId xmlns:a16="http://schemas.microsoft.com/office/drawing/2014/main" id="{EDCBE4B0-5723-6709-9523-60D6E0A9BEA7}"/>
              </a:ext>
            </a:extLst>
          </p:cNvPr>
          <p:cNvSpPr>
            <a:spLocks noGrp="1"/>
          </p:cNvSpPr>
          <p:nvPr>
            <p:ph idx="1"/>
          </p:nvPr>
        </p:nvSpPr>
        <p:spPr/>
        <p:txBody>
          <a:bodyPr/>
          <a:lstStyle/>
          <a:p>
            <a:r>
              <a:rPr lang="fr-CA" dirty="0"/>
              <a:t>(2008) </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1ECC7F68-2C24-B68B-CD6D-BCE3E098A9AF}"/>
              </a:ext>
            </a:extLst>
          </p:cNvPr>
          <p:cNvSpPr>
            <a:spLocks noGrp="1"/>
          </p:cNvSpPr>
          <p:nvPr>
            <p:ph idx="10"/>
          </p:nvPr>
        </p:nvSpPr>
        <p:spPr/>
        <p:txBody>
          <a:bodyPr>
            <a:noAutofit/>
          </a:bodyPr>
          <a:lstStyle/>
          <a:p>
            <a:r>
              <a:rPr lang="fr-FR" sz="1400" dirty="0"/>
              <a:t>Près du pôle Nord, sur une île appelée le Svalbard, se trouve une réserve très spéciale. Elle a été construite il y a près de 20 ans et contient des semences de blé, de riz, de maïs et de nombreuses autres cultures importantes qui servent à notre alimentation.</a:t>
            </a:r>
          </a:p>
          <a:p>
            <a:r>
              <a:rPr lang="fr-FR" sz="1400" dirty="0"/>
              <a:t>Ces graines sont conservées dans des salles très froides et sécurisées afin qu’elles restent intactes pendant des centaines d’années. Si une catastrophe, comme une sécheresse ou une inondation, détruit les champs dans un pays, ces graines peuvent être utilisées pour replanter et assurer l’approvisionnement en nourriture.</a:t>
            </a:r>
          </a:p>
          <a:p>
            <a:r>
              <a:rPr lang="fr-FR" sz="1400" dirty="0"/>
              <a:t>La réserve protège également des variétés anciennes ou rares de graines qui ne sont plus beaucoup utilisées à cause des monocultures, où les agricultrices et agriculteurs cultivent souvent les mêmes plantes. Ces variétés sont importantes, car elles peuvent être plus résistantes aux maladies ou aux effets des changements climatiques.</a:t>
            </a:r>
          </a:p>
          <a:p>
            <a:r>
              <a:rPr lang="fr-FR" sz="1400" dirty="0"/>
              <a:t>Grâce à cette Réserve mondiale de semences, nous nous assurons que, même face aux catastrophes ou aux défis environnementaux, les générations futures disposeront toujours des ressources nécessaires pour se nourrir et préserver la biodiversité.</a:t>
            </a:r>
          </a:p>
        </p:txBody>
      </p:sp>
      <p:sp>
        <p:nvSpPr>
          <p:cNvPr id="5" name="Espace réservé du contenu 4">
            <a:extLst>
              <a:ext uri="{FF2B5EF4-FFF2-40B4-BE49-F238E27FC236}">
                <a16:creationId xmlns:a16="http://schemas.microsoft.com/office/drawing/2014/main" id="{4512B1F0-6065-401C-7604-48F8B5FF83C9}"/>
              </a:ext>
            </a:extLst>
          </p:cNvPr>
          <p:cNvSpPr>
            <a:spLocks noGrp="1"/>
          </p:cNvSpPr>
          <p:nvPr>
            <p:ph idx="11"/>
          </p:nvPr>
        </p:nvSpPr>
        <p:spPr/>
        <p:txBody>
          <a:bodyPr>
            <a:normAutofit fontScale="92500"/>
          </a:bodyPr>
          <a:lstStyle/>
          <a:p>
            <a:r>
              <a:rPr lang="fr-CA" dirty="0"/>
              <a:t>(Voir page 66)</a:t>
            </a:r>
          </a:p>
        </p:txBody>
      </p:sp>
      <p:pic>
        <p:nvPicPr>
          <p:cNvPr id="6" name="Image 5">
            <a:extLst>
              <a:ext uri="{FF2B5EF4-FFF2-40B4-BE49-F238E27FC236}">
                <a16:creationId xmlns:a16="http://schemas.microsoft.com/office/drawing/2014/main" id="{295E0F36-ACCA-292C-C501-4DDE67E7F8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79837" y="2227543"/>
            <a:ext cx="4482103" cy="2999365"/>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63</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416123811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B6C41E-90DA-AF36-BE16-E6E2117DD6A8}"/>
              </a:ext>
            </a:extLst>
          </p:cNvPr>
          <p:cNvSpPr>
            <a:spLocks noGrp="1"/>
          </p:cNvSpPr>
          <p:nvPr>
            <p:ph type="title"/>
          </p:nvPr>
        </p:nvSpPr>
        <p:spPr/>
        <p:txBody>
          <a:bodyPr/>
          <a:lstStyle/>
          <a:p>
            <a:r>
              <a:rPr lang="fr-CA" dirty="0"/>
              <a:t>La protection des océans</a:t>
            </a:r>
            <a:endParaRPr lang="fr-FR" dirty="0"/>
          </a:p>
        </p:txBody>
      </p:sp>
      <p:sp>
        <p:nvSpPr>
          <p:cNvPr id="3" name="Espace réservé du contenu 2">
            <a:extLst>
              <a:ext uri="{FF2B5EF4-FFF2-40B4-BE49-F238E27FC236}">
                <a16:creationId xmlns:a16="http://schemas.microsoft.com/office/drawing/2014/main" id="{EDCBE4B0-5723-6709-9523-60D6E0A9BEA7}"/>
              </a:ext>
            </a:extLst>
          </p:cNvPr>
          <p:cNvSpPr>
            <a:spLocks noGrp="1"/>
          </p:cNvSpPr>
          <p:nvPr>
            <p:ph idx="1"/>
          </p:nvPr>
        </p:nvSpPr>
        <p:spPr/>
        <p:txBody>
          <a:bodyPr/>
          <a:lstStyle/>
          <a:p>
            <a:r>
              <a:rPr lang="fr-CA" dirty="0"/>
              <a:t>(De nos jours) </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1ECC7F68-2C24-B68B-CD6D-BCE3E098A9AF}"/>
              </a:ext>
            </a:extLst>
          </p:cNvPr>
          <p:cNvSpPr>
            <a:spLocks noGrp="1"/>
          </p:cNvSpPr>
          <p:nvPr>
            <p:ph idx="10"/>
          </p:nvPr>
        </p:nvSpPr>
        <p:spPr/>
        <p:txBody>
          <a:bodyPr>
            <a:noAutofit/>
          </a:bodyPr>
          <a:lstStyle/>
          <a:p>
            <a:r>
              <a:rPr lang="fr-FR" sz="1400" dirty="0"/>
              <a:t>Les océans, vastes et remplis de vie, sont essentiels pour l’équilibre de notre planète. Aujourd’hui, plusieurs pays s’unissent pour les préserver en créant des zones protégées. Ces espaces permettent aux animaux marins, comme les poissons, les tortues et les coraux, de vivre en sécurité, à l’abri de la pêche excessive et de la pollution.</a:t>
            </a:r>
          </a:p>
          <a:p>
            <a:r>
              <a:rPr lang="fr-FR" sz="1400" dirty="0"/>
              <a:t>Préserver les océans, c’est aussi veiller à la qualité de l’eau et à la disponibilité des ressources marines, dont nous dépendons pour nous nourrir, afin qu’elles demeurent accessibles pour les générations futures.</a:t>
            </a:r>
          </a:p>
          <a:p>
            <a:r>
              <a:rPr lang="fr-FR" sz="1400" dirty="0"/>
              <a:t>Les coraux, appelés aussi les « forêts des océans », abritent des milliers d’espèces marines. Les océans, quant à eux, produisent </a:t>
            </a:r>
            <a:br>
              <a:rPr lang="fr-FR" sz="1400" dirty="0"/>
            </a:br>
            <a:r>
              <a:rPr lang="fr-FR" sz="1400" dirty="0"/>
              <a:t>une grande partie de l’oxygène que nous respirons grâce aux plantes microscopiques qu’ils abritent, comme le phytoplancton. En les préservant, nous protégeons tout un écosystème fragile et essentiel.</a:t>
            </a:r>
          </a:p>
          <a:p>
            <a:r>
              <a:rPr lang="fr-FR" sz="1400" dirty="0"/>
              <a:t>Protéger les océans, c’est prendre soin d’un trésor naturel indispensable à la vie sur Terre. Ils nous procurent de la nourriture, de l’air et même de magnifiques endroits à explorer. En les préservant, nous aidons à maintenir l’équilibre de la planète et assurons le bien-être de tous les êtres vivants.</a:t>
            </a:r>
          </a:p>
        </p:txBody>
      </p:sp>
      <p:sp>
        <p:nvSpPr>
          <p:cNvPr id="5" name="Espace réservé du contenu 4">
            <a:extLst>
              <a:ext uri="{FF2B5EF4-FFF2-40B4-BE49-F238E27FC236}">
                <a16:creationId xmlns:a16="http://schemas.microsoft.com/office/drawing/2014/main" id="{4512B1F0-6065-401C-7604-48F8B5FF83C9}"/>
              </a:ext>
            </a:extLst>
          </p:cNvPr>
          <p:cNvSpPr>
            <a:spLocks noGrp="1"/>
          </p:cNvSpPr>
          <p:nvPr>
            <p:ph idx="11"/>
          </p:nvPr>
        </p:nvSpPr>
        <p:spPr/>
        <p:txBody>
          <a:bodyPr>
            <a:normAutofit fontScale="92500"/>
          </a:bodyPr>
          <a:lstStyle/>
          <a:p>
            <a:r>
              <a:rPr lang="fr-CA" dirty="0"/>
              <a:t>(Voir page 66)</a:t>
            </a:r>
          </a:p>
        </p:txBody>
      </p:sp>
      <p:pic>
        <p:nvPicPr>
          <p:cNvPr id="6" name="Image 5">
            <a:extLst>
              <a:ext uri="{FF2B5EF4-FFF2-40B4-BE49-F238E27FC236}">
                <a16:creationId xmlns:a16="http://schemas.microsoft.com/office/drawing/2014/main" id="{295E0F36-ACCA-292C-C501-4DDE67E7F8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25235" y="2150076"/>
            <a:ext cx="4393391" cy="2928927"/>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64</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8018671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B6C41E-90DA-AF36-BE16-E6E2117DD6A8}"/>
              </a:ext>
            </a:extLst>
          </p:cNvPr>
          <p:cNvSpPr>
            <a:spLocks noGrp="1"/>
          </p:cNvSpPr>
          <p:nvPr>
            <p:ph type="title"/>
          </p:nvPr>
        </p:nvSpPr>
        <p:spPr/>
        <p:txBody>
          <a:bodyPr/>
          <a:lstStyle/>
          <a:p>
            <a:r>
              <a:rPr lang="fr-CA" dirty="0"/>
              <a:t>L’essor des énergies renouvelables</a:t>
            </a:r>
            <a:endParaRPr lang="fr-FR" dirty="0"/>
          </a:p>
        </p:txBody>
      </p:sp>
      <p:sp>
        <p:nvSpPr>
          <p:cNvPr id="3" name="Espace réservé du contenu 2">
            <a:extLst>
              <a:ext uri="{FF2B5EF4-FFF2-40B4-BE49-F238E27FC236}">
                <a16:creationId xmlns:a16="http://schemas.microsoft.com/office/drawing/2014/main" id="{EDCBE4B0-5723-6709-9523-60D6E0A9BEA7}"/>
              </a:ext>
            </a:extLst>
          </p:cNvPr>
          <p:cNvSpPr>
            <a:spLocks noGrp="1"/>
          </p:cNvSpPr>
          <p:nvPr>
            <p:ph idx="1"/>
          </p:nvPr>
        </p:nvSpPr>
        <p:spPr/>
        <p:txBody>
          <a:bodyPr/>
          <a:lstStyle/>
          <a:p>
            <a:r>
              <a:rPr lang="fr-CA" dirty="0"/>
              <a:t>(Au cours du siècle dernier) </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1ECC7F68-2C24-B68B-CD6D-BCE3E098A9AF}"/>
              </a:ext>
            </a:extLst>
          </p:cNvPr>
          <p:cNvSpPr>
            <a:spLocks noGrp="1"/>
          </p:cNvSpPr>
          <p:nvPr>
            <p:ph idx="10"/>
          </p:nvPr>
        </p:nvSpPr>
        <p:spPr/>
        <p:txBody>
          <a:bodyPr>
            <a:normAutofit/>
          </a:bodyPr>
          <a:lstStyle/>
          <a:p>
            <a:r>
              <a:rPr lang="fr-FR" sz="1600" dirty="0"/>
              <a:t>Au 20</a:t>
            </a:r>
            <a:r>
              <a:rPr lang="fr-FR" sz="1600" baseline="30000" dirty="0"/>
              <a:t>e</a:t>
            </a:r>
            <a:r>
              <a:rPr lang="fr-FR" sz="1600" dirty="0"/>
              <a:t> siècle, l’utilisation des énergies renouvelables, telles que l’énergie solaire et l’énergie éolienne, a commencé à se développer. Elles utilisent des ressources naturelles renouvelables, comme le soleil et le vent, qui sont inépuisables, contrairement aux énergies fossiles (pétrole, charbon et gaz naturel), qui finiront par s’épuiser en plus d’être responsables de la pollution de l’air et des changements climatiques. En effet, en brûlant du pétrole ou du charbon pour en tirer de l’énergie, nous libérons des gaz à effet de serre qui réchauffent la planète et entraînent des phénomènes tels que des tempêtes, des sécheresses et la montée du niveau des océans.</a:t>
            </a:r>
          </a:p>
          <a:p>
            <a:r>
              <a:rPr lang="fr-FR" sz="1600" dirty="0"/>
              <a:t>Pour limiter ces impacts et protéger la planète, de nombreux pays développent de nouvelles façons plus propres et durables de produire de l’énergie. L’essor de ces technologies démontre qu’il est possible d’utiliser la nature de manière intelligente et respectueuse pour bâtir un avenir meilleur pour toutes et tous.</a:t>
            </a:r>
          </a:p>
        </p:txBody>
      </p:sp>
      <p:sp>
        <p:nvSpPr>
          <p:cNvPr id="5" name="Espace réservé du contenu 4">
            <a:extLst>
              <a:ext uri="{FF2B5EF4-FFF2-40B4-BE49-F238E27FC236}">
                <a16:creationId xmlns:a16="http://schemas.microsoft.com/office/drawing/2014/main" id="{4512B1F0-6065-401C-7604-48F8B5FF83C9}"/>
              </a:ext>
            </a:extLst>
          </p:cNvPr>
          <p:cNvSpPr>
            <a:spLocks noGrp="1"/>
          </p:cNvSpPr>
          <p:nvPr>
            <p:ph idx="11"/>
          </p:nvPr>
        </p:nvSpPr>
        <p:spPr/>
        <p:txBody>
          <a:bodyPr>
            <a:normAutofit fontScale="92500"/>
          </a:bodyPr>
          <a:lstStyle/>
          <a:p>
            <a:r>
              <a:rPr lang="fr-CA" dirty="0"/>
              <a:t>(Voir page 66)</a:t>
            </a:r>
          </a:p>
        </p:txBody>
      </p:sp>
      <p:pic>
        <p:nvPicPr>
          <p:cNvPr id="6" name="Image 5">
            <a:extLst>
              <a:ext uri="{FF2B5EF4-FFF2-40B4-BE49-F238E27FC236}">
                <a16:creationId xmlns:a16="http://schemas.microsoft.com/office/drawing/2014/main" id="{295E0F36-ACCA-292C-C501-4DDE67E7F8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18622" y="2050752"/>
            <a:ext cx="4264243" cy="3192322"/>
          </a:xfrm>
          <a:prstGeom prst="rect">
            <a:avLst/>
          </a:prstGeom>
        </p:spPr>
      </p:pic>
      <p:sp>
        <p:nvSpPr>
          <p:cNvPr id="8" name="Espace réservé du numéro de diapositive 7"/>
          <p:cNvSpPr>
            <a:spLocks noGrp="1"/>
          </p:cNvSpPr>
          <p:nvPr>
            <p:ph type="sldNum" sz="quarter" idx="14"/>
          </p:nvPr>
        </p:nvSpPr>
        <p:spPr/>
        <p:txBody>
          <a:bodyPr/>
          <a:lstStyle/>
          <a:p>
            <a:fld id="{46D1F375-37DA-4F8C-AE35-E32DFABC4CBE}" type="slidenum">
              <a:rPr lang="fr-CA" smtClean="0"/>
              <a:t>65</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0794846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1CFBC5-1891-79A4-B3A4-1B3AC1FC5DAA}"/>
              </a:ext>
            </a:extLst>
          </p:cNvPr>
          <p:cNvSpPr>
            <a:spLocks noGrp="1"/>
          </p:cNvSpPr>
          <p:nvPr>
            <p:ph type="title"/>
          </p:nvPr>
        </p:nvSpPr>
        <p:spPr/>
        <p:txBody>
          <a:bodyPr/>
          <a:lstStyle/>
          <a:p>
            <a:r>
              <a:rPr lang="fr-CA" dirty="0"/>
              <a:t>Au Québec : la loi interdisant la recherche et l’exploitation d’hydrocarbures</a:t>
            </a:r>
            <a:endParaRPr lang="fr-FR" dirty="0"/>
          </a:p>
        </p:txBody>
      </p:sp>
      <p:sp>
        <p:nvSpPr>
          <p:cNvPr id="4" name="Espace réservé du contenu 3">
            <a:extLst>
              <a:ext uri="{FF2B5EF4-FFF2-40B4-BE49-F238E27FC236}">
                <a16:creationId xmlns:a16="http://schemas.microsoft.com/office/drawing/2014/main" id="{14EA2859-0638-B5EF-2E0F-5B31142E7CB8}"/>
              </a:ext>
            </a:extLst>
          </p:cNvPr>
          <p:cNvSpPr>
            <a:spLocks noGrp="1"/>
          </p:cNvSpPr>
          <p:nvPr>
            <p:ph idx="10"/>
          </p:nvPr>
        </p:nvSpPr>
        <p:spPr>
          <a:xfrm>
            <a:off x="1599934" y="2053598"/>
            <a:ext cx="5180279" cy="4236785"/>
          </a:xfrm>
        </p:spPr>
        <p:txBody>
          <a:bodyPr>
            <a:normAutofit/>
          </a:bodyPr>
          <a:lstStyle/>
          <a:p>
            <a:r>
              <a:rPr lang="fr-CA" sz="1600" dirty="0"/>
              <a:t>En 2017, le gouvernement du Québec a mis fin aux projets d’exploration et d’exploitation pétrolière sur l’île d’Anticosti. Cette décision visait à protéger ce site naturel et à soutenir sa candidature au patrimoine mondial de l’UNESCO. </a:t>
            </a:r>
          </a:p>
          <a:p>
            <a:r>
              <a:rPr lang="fr-CA" sz="1600" dirty="0"/>
              <a:t>Cette volonté de préserver l’environnement s’est concrétisée en 2022 par l’adoption d’une loi interdisant la recherche et la production d’hydrocarbures (pétrole) sur tout le territoire québécois. Avec cette mesure, le Québec est devenu le premier lieu en Amérique du Nord à bannir l’exploitation pétrolière, affirmant ainsi son engagement en faveur des énergies propres et renouvelables. </a:t>
            </a:r>
          </a:p>
          <a:p>
            <a:r>
              <a:rPr lang="fr-CA" sz="1600" dirty="0"/>
              <a:t>Ces actions reflètent la volonté du Québec de préserver son environnement et de promouvoir des pratiques énergétiques durables pour faire face aux changements climatiques.</a:t>
            </a:r>
          </a:p>
        </p:txBody>
      </p:sp>
      <p:sp>
        <p:nvSpPr>
          <p:cNvPr id="5" name="Espace réservé du contenu 4">
            <a:extLst>
              <a:ext uri="{FF2B5EF4-FFF2-40B4-BE49-F238E27FC236}">
                <a16:creationId xmlns:a16="http://schemas.microsoft.com/office/drawing/2014/main" id="{D0118AF2-1312-4D35-1F08-D0BB37F4C4D7}"/>
              </a:ext>
            </a:extLst>
          </p:cNvPr>
          <p:cNvSpPr>
            <a:spLocks noGrp="1"/>
          </p:cNvSpPr>
          <p:nvPr>
            <p:ph idx="11"/>
          </p:nvPr>
        </p:nvSpPr>
        <p:spPr/>
        <p:txBody>
          <a:bodyPr>
            <a:normAutofit lnSpcReduction="10000"/>
          </a:bodyPr>
          <a:lstStyle/>
          <a:p>
            <a:r>
              <a:rPr lang="fr-CA" dirty="0"/>
              <a:t>(Voir page 67)</a:t>
            </a:r>
          </a:p>
          <a:p>
            <a:endParaRPr lang="fr-FR" dirty="0"/>
          </a:p>
        </p:txBody>
      </p:sp>
      <p:pic>
        <p:nvPicPr>
          <p:cNvPr id="9" name="Espace réservé du contenu 8">
            <a:extLst>
              <a:ext uri="{FF2B5EF4-FFF2-40B4-BE49-F238E27FC236}">
                <a16:creationId xmlns:a16="http://schemas.microsoft.com/office/drawing/2014/main" id="{D474A3C4-9F55-07B1-2E22-FA98AEEEE0D1}"/>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6935605" y="2142649"/>
            <a:ext cx="4305483" cy="2867502"/>
          </a:xfrm>
        </p:spPr>
      </p:pic>
      <p:sp>
        <p:nvSpPr>
          <p:cNvPr id="3" name="Espace réservé du numéro de diapositive 2"/>
          <p:cNvSpPr>
            <a:spLocks noGrp="1"/>
          </p:cNvSpPr>
          <p:nvPr>
            <p:ph type="sldNum" sz="quarter" idx="14"/>
          </p:nvPr>
        </p:nvSpPr>
        <p:spPr/>
        <p:txBody>
          <a:bodyPr/>
          <a:lstStyle/>
          <a:p>
            <a:fld id="{46D1F375-37DA-4F8C-AE35-E32DFABC4CBE}" type="slidenum">
              <a:rPr lang="fr-CA" smtClean="0"/>
              <a:t>66</a:t>
            </a:fld>
            <a:endParaRPr lang="fr-CA"/>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6828268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B674CC-603D-40D4-66A4-D55523879FF2}"/>
              </a:ext>
            </a:extLst>
          </p:cNvPr>
          <p:cNvSpPr>
            <a:spLocks noGrp="1"/>
          </p:cNvSpPr>
          <p:nvPr>
            <p:ph type="title"/>
          </p:nvPr>
        </p:nvSpPr>
        <p:spPr/>
        <p:txBody>
          <a:bodyPr/>
          <a:lstStyle/>
          <a:p>
            <a:r>
              <a:rPr lang="fr-CA" dirty="0"/>
              <a:t>Quel est le lien entre le respect de l’écologie et la lutte contre les changements climatiques?</a:t>
            </a:r>
            <a:endParaRPr lang="fr-FR" dirty="0"/>
          </a:p>
        </p:txBody>
      </p:sp>
      <p:sp>
        <p:nvSpPr>
          <p:cNvPr id="4" name="Espace réservé du contenu 3">
            <a:extLst>
              <a:ext uri="{FF2B5EF4-FFF2-40B4-BE49-F238E27FC236}">
                <a16:creationId xmlns:a16="http://schemas.microsoft.com/office/drawing/2014/main" id="{202DEB6E-D28D-B8FA-214C-06AA652C50AA}"/>
              </a:ext>
            </a:extLst>
          </p:cNvPr>
          <p:cNvSpPr>
            <a:spLocks noGrp="1"/>
          </p:cNvSpPr>
          <p:nvPr>
            <p:ph idx="10"/>
          </p:nvPr>
        </p:nvSpPr>
        <p:spPr>
          <a:xfrm>
            <a:off x="1599934" y="2053598"/>
            <a:ext cx="5387365" cy="4359560"/>
          </a:xfrm>
        </p:spPr>
        <p:txBody>
          <a:bodyPr>
            <a:noAutofit/>
          </a:bodyPr>
          <a:lstStyle/>
          <a:p>
            <a:r>
              <a:rPr lang="fr-CA" sz="1400" dirty="0"/>
              <a:t>L’écologie est la science qui étudie les relations entre les êtres vivants </a:t>
            </a:r>
            <a:br>
              <a:rPr lang="fr-CA" sz="1400" dirty="0"/>
            </a:br>
            <a:r>
              <a:rPr lang="fr-CA" sz="1400" dirty="0"/>
              <a:t>et leur environnement. Elle nous aide à comprendre notre impact sur </a:t>
            </a:r>
            <a:br>
              <a:rPr lang="fr-CA" sz="1400" dirty="0"/>
            </a:br>
            <a:r>
              <a:rPr lang="fr-CA" sz="1400" dirty="0"/>
              <a:t>la planète et à trouver des solutions pour lutter contre les changements climatiques, responsables de phénomènes comme des tempêtes plus violentes, des sécheresses ou la disparition d’espèces animales et végétales.</a:t>
            </a:r>
          </a:p>
          <a:p>
            <a:r>
              <a:rPr lang="fr-CA" sz="1400" dirty="0"/>
              <a:t>Grâce à l’écologie, nous apprenons à adopter des pratiques plus respectueuses de la nature, par exemple :  </a:t>
            </a:r>
          </a:p>
          <a:p>
            <a:pPr marL="285750" lvl="0" indent="-285750">
              <a:buFont typeface="Arial" panose="020B0604020202020204" pitchFamily="34" charset="0"/>
              <a:buChar char="•"/>
            </a:pPr>
            <a:r>
              <a:rPr lang="fr-CA" sz="1400" dirty="0"/>
              <a:t>planter des arbres pour absorber le CO₂ et purifier l’air;</a:t>
            </a:r>
          </a:p>
          <a:p>
            <a:pPr marL="285750" lvl="0" indent="-285750">
              <a:buFont typeface="Arial" panose="020B0604020202020204" pitchFamily="34" charset="0"/>
              <a:buChar char="•"/>
            </a:pPr>
            <a:r>
              <a:rPr lang="fr-CA" sz="1400" dirty="0"/>
              <a:t>protéger les forêts, les rivières et les océans, qui jouent un rôle essentiel pour maintenir l’équilibre de la planète;</a:t>
            </a:r>
          </a:p>
          <a:p>
            <a:pPr marL="285750" lvl="0" indent="-285750">
              <a:buFont typeface="Arial" panose="020B0604020202020204" pitchFamily="34" charset="0"/>
              <a:buChar char="•"/>
            </a:pPr>
            <a:r>
              <a:rPr lang="fr-CA" sz="1400" dirty="0"/>
              <a:t>réduire les déchets en recyclant et en limitant notre consommation;</a:t>
            </a:r>
          </a:p>
          <a:p>
            <a:pPr marL="285750" lvl="0" indent="-285750">
              <a:buFont typeface="Arial" panose="020B0604020202020204" pitchFamily="34" charset="0"/>
              <a:buChar char="•"/>
            </a:pPr>
            <a:r>
              <a:rPr lang="fr-CA" sz="1400" dirty="0"/>
              <a:t>utiliser des énergies renouvelables, comme l’énergie solaire ou éolienne, qui ne polluent pas.</a:t>
            </a:r>
          </a:p>
          <a:p>
            <a:r>
              <a:rPr lang="fr-CA" sz="1400" dirty="0"/>
              <a:t>Toutefois, l’écologie n’est pas seulement une science, c’est aussi une façon de vivre. En adoptant des gestes simples au quotidien, comme marcher ou prendre le vélo au lieu de la voiture, manger des produits locaux ou économiser l’eau, nous pouvons toutes et tous participer à la lutte contre les changements climatiques.</a:t>
            </a:r>
          </a:p>
        </p:txBody>
      </p:sp>
      <p:sp>
        <p:nvSpPr>
          <p:cNvPr id="5" name="Espace réservé du contenu 4">
            <a:extLst>
              <a:ext uri="{FF2B5EF4-FFF2-40B4-BE49-F238E27FC236}">
                <a16:creationId xmlns:a16="http://schemas.microsoft.com/office/drawing/2014/main" id="{6603BDAC-5151-7172-A54E-EE9AFCEB25D7}"/>
              </a:ext>
            </a:extLst>
          </p:cNvPr>
          <p:cNvSpPr>
            <a:spLocks noGrp="1"/>
          </p:cNvSpPr>
          <p:nvPr>
            <p:ph idx="11"/>
          </p:nvPr>
        </p:nvSpPr>
        <p:spPr/>
        <p:txBody>
          <a:bodyPr>
            <a:normAutofit lnSpcReduction="10000"/>
          </a:bodyPr>
          <a:lstStyle/>
          <a:p>
            <a:r>
              <a:rPr lang="fr-CA" dirty="0"/>
              <a:t>(Voir page 1)</a:t>
            </a:r>
          </a:p>
          <a:p>
            <a:endParaRPr lang="fr-FR" dirty="0"/>
          </a:p>
        </p:txBody>
      </p:sp>
      <p:pic>
        <p:nvPicPr>
          <p:cNvPr id="9" name="Espace réservé du contenu 8">
            <a:extLst>
              <a:ext uri="{FF2B5EF4-FFF2-40B4-BE49-F238E27FC236}">
                <a16:creationId xmlns:a16="http://schemas.microsoft.com/office/drawing/2014/main" id="{05CECF0F-AD39-E9FA-731F-78A71678A7BF}"/>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6987299" y="2193568"/>
            <a:ext cx="4253789" cy="2387957"/>
          </a:xfrm>
        </p:spPr>
      </p:pic>
      <p:sp>
        <p:nvSpPr>
          <p:cNvPr id="3" name="Espace réservé du numéro de diapositive 2"/>
          <p:cNvSpPr>
            <a:spLocks noGrp="1"/>
          </p:cNvSpPr>
          <p:nvPr>
            <p:ph type="sldNum" sz="quarter" idx="14"/>
          </p:nvPr>
        </p:nvSpPr>
        <p:spPr/>
        <p:txBody>
          <a:bodyPr/>
          <a:lstStyle/>
          <a:p>
            <a:fld id="{46D1F375-37DA-4F8C-AE35-E32DFABC4CBE}" type="slidenum">
              <a:rPr lang="fr-CA" smtClean="0"/>
              <a:t>67</a:t>
            </a:fld>
            <a:endParaRPr lang="fr-CA"/>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Rectangle 7"/>
          <p:cNvSpPr/>
          <p:nvPr/>
        </p:nvSpPr>
        <p:spPr>
          <a:xfrm>
            <a:off x="10090150" y="5962287"/>
            <a:ext cx="1263650" cy="285750"/>
          </a:xfrm>
          <a:prstGeom prst="rect">
            <a:avLst/>
          </a:prstGeom>
          <a:solidFill>
            <a:srgbClr val="EABB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ZoneTexte 9">
            <a:hlinkClick r:id="rId4"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80802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B5674-B978-A09D-2B1D-F51624FF42DA}"/>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6D1FA60A-EC06-08DB-7353-EFD972C7C43E}"/>
              </a:ext>
            </a:extLst>
          </p:cNvPr>
          <p:cNvSpPr txBox="1"/>
          <p:nvPr/>
        </p:nvSpPr>
        <p:spPr>
          <a:xfrm>
            <a:off x="4025462" y="2484560"/>
            <a:ext cx="4214648"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une valeur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9" name="Groupe 8">
            <a:extLst>
              <a:ext uri="{FF2B5EF4-FFF2-40B4-BE49-F238E27FC236}">
                <a16:creationId xmlns:a16="http://schemas.microsoft.com/office/drawing/2014/main" id="{A69CDCBD-28E5-EAC1-5BF9-4AC953F5597D}"/>
              </a:ext>
            </a:extLst>
          </p:cNvPr>
          <p:cNvGrpSpPr/>
          <p:nvPr/>
        </p:nvGrpSpPr>
        <p:grpSpPr>
          <a:xfrm>
            <a:off x="3636580" y="3356712"/>
            <a:ext cx="2249218" cy="400110"/>
            <a:chOff x="2511969" y="3875483"/>
            <a:chExt cx="2249218" cy="400110"/>
          </a:xfrm>
        </p:grpSpPr>
        <p:sp>
          <p:nvSpPr>
            <p:cNvPr id="10" name="Rectangle : coins arrondis 9">
              <a:extLst>
                <a:ext uri="{FF2B5EF4-FFF2-40B4-BE49-F238E27FC236}">
                  <a16:creationId xmlns:a16="http://schemas.microsoft.com/office/drawing/2014/main" id="{A0FA8F83-E788-BC33-C356-FB3C13F0DB6D}"/>
                </a:ext>
              </a:extLst>
            </p:cNvPr>
            <p:cNvSpPr/>
            <p:nvPr/>
          </p:nvSpPr>
          <p:spPr>
            <a:xfrm>
              <a:off x="2511973" y="3888828"/>
              <a:ext cx="2249214"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84E41D4C-3B74-A040-4A20-942AA3183B46}"/>
                </a:ext>
              </a:extLst>
            </p:cNvPr>
            <p:cNvSpPr txBox="1">
              <a:spLocks/>
            </p:cNvSpPr>
            <p:nvPr/>
          </p:nvSpPr>
          <p:spPr>
            <a:xfrm>
              <a:off x="2511969" y="3875483"/>
              <a:ext cx="2249217"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La paix</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12" name="Groupe 11">
            <a:extLst>
              <a:ext uri="{FF2B5EF4-FFF2-40B4-BE49-F238E27FC236}">
                <a16:creationId xmlns:a16="http://schemas.microsoft.com/office/drawing/2014/main" id="{93AE0F69-DE0E-FA5A-F1B3-2B7CA4146CE8}"/>
              </a:ext>
            </a:extLst>
          </p:cNvPr>
          <p:cNvGrpSpPr/>
          <p:nvPr/>
        </p:nvGrpSpPr>
        <p:grpSpPr>
          <a:xfrm>
            <a:off x="3636576" y="4308280"/>
            <a:ext cx="2249222" cy="400110"/>
            <a:chOff x="2511965" y="3875965"/>
            <a:chExt cx="2249222" cy="400110"/>
          </a:xfrm>
        </p:grpSpPr>
        <p:sp>
          <p:nvSpPr>
            <p:cNvPr id="13" name="Rectangle : coins arrondis 12">
              <a:extLst>
                <a:ext uri="{FF2B5EF4-FFF2-40B4-BE49-F238E27FC236}">
                  <a16:creationId xmlns:a16="http://schemas.microsoft.com/office/drawing/2014/main" id="{72C9BAC2-F644-88F1-BA9D-517E69F8AC02}"/>
                </a:ext>
              </a:extLst>
            </p:cNvPr>
            <p:cNvSpPr/>
            <p:nvPr/>
          </p:nvSpPr>
          <p:spPr>
            <a:xfrm>
              <a:off x="2511973" y="3888828"/>
              <a:ext cx="2249214"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 name="ZoneTexte 13">
              <a:hlinkClick r:id="rId3" action="ppaction://hlinksldjump"/>
              <a:extLst>
                <a:ext uri="{FF2B5EF4-FFF2-40B4-BE49-F238E27FC236}">
                  <a16:creationId xmlns:a16="http://schemas.microsoft.com/office/drawing/2014/main" id="{6E435FC8-2E84-C2A4-F675-05445F31FD21}"/>
                </a:ext>
              </a:extLst>
            </p:cNvPr>
            <p:cNvSpPr txBox="1"/>
            <p:nvPr/>
          </p:nvSpPr>
          <p:spPr>
            <a:xfrm>
              <a:off x="2511965" y="3875965"/>
              <a:ext cx="2249220"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La solidarité</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grpSp>
        <p:nvGrpSpPr>
          <p:cNvPr id="15" name="Groupe 14">
            <a:extLst>
              <a:ext uri="{FF2B5EF4-FFF2-40B4-BE49-F238E27FC236}">
                <a16:creationId xmlns:a16="http://schemas.microsoft.com/office/drawing/2014/main" id="{BA93BC6B-EAF8-397E-BD34-07714E2F4252}"/>
              </a:ext>
            </a:extLst>
          </p:cNvPr>
          <p:cNvGrpSpPr/>
          <p:nvPr/>
        </p:nvGrpSpPr>
        <p:grpSpPr>
          <a:xfrm>
            <a:off x="6411304" y="3356712"/>
            <a:ext cx="2249222" cy="400110"/>
            <a:chOff x="2511965" y="3875483"/>
            <a:chExt cx="2249222" cy="400110"/>
          </a:xfrm>
        </p:grpSpPr>
        <p:sp>
          <p:nvSpPr>
            <p:cNvPr id="16" name="Rectangle : coins arrondis 15">
              <a:extLst>
                <a:ext uri="{FF2B5EF4-FFF2-40B4-BE49-F238E27FC236}">
                  <a16:creationId xmlns:a16="http://schemas.microsoft.com/office/drawing/2014/main" id="{66A6D4FE-8C66-3339-6E81-03F5FA4AE56D}"/>
                </a:ext>
              </a:extLst>
            </p:cNvPr>
            <p:cNvSpPr/>
            <p:nvPr/>
          </p:nvSpPr>
          <p:spPr>
            <a:xfrm>
              <a:off x="2511973" y="3888828"/>
              <a:ext cx="2249214"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hlinkClick r:id="rId4" action="ppaction://hlinksldjump"/>
              <a:extLst>
                <a:ext uri="{FF2B5EF4-FFF2-40B4-BE49-F238E27FC236}">
                  <a16:creationId xmlns:a16="http://schemas.microsoft.com/office/drawing/2014/main" id="{028097E8-875D-002B-00BB-0CB7D8330E12}"/>
                </a:ext>
              </a:extLst>
            </p:cNvPr>
            <p:cNvSpPr txBox="1"/>
            <p:nvPr/>
          </p:nvSpPr>
          <p:spPr>
            <a:xfrm>
              <a:off x="2511965" y="3875483"/>
              <a:ext cx="2249221"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La démocratie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18" name="ZoneTexte 17">
            <a:extLst>
              <a:ext uri="{FF2B5EF4-FFF2-40B4-BE49-F238E27FC236}">
                <a16:creationId xmlns:a16="http://schemas.microsoft.com/office/drawing/2014/main" id="{6588B834-CBB4-E8C6-9C40-64E06BDF21F2}"/>
              </a:ext>
            </a:extLst>
          </p:cNvPr>
          <p:cNvSpPr txBox="1"/>
          <p:nvPr/>
        </p:nvSpPr>
        <p:spPr>
          <a:xfrm>
            <a:off x="3636582" y="3727589"/>
            <a:ext cx="2249215"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69)</a:t>
            </a:r>
          </a:p>
        </p:txBody>
      </p:sp>
      <p:sp>
        <p:nvSpPr>
          <p:cNvPr id="19" name="ZoneTexte 18">
            <a:extLst>
              <a:ext uri="{FF2B5EF4-FFF2-40B4-BE49-F238E27FC236}">
                <a16:creationId xmlns:a16="http://schemas.microsoft.com/office/drawing/2014/main" id="{2C678120-5116-9021-F493-A38764C3AF70}"/>
              </a:ext>
            </a:extLst>
          </p:cNvPr>
          <p:cNvSpPr txBox="1"/>
          <p:nvPr/>
        </p:nvSpPr>
        <p:spPr>
          <a:xfrm>
            <a:off x="3636582" y="4685274"/>
            <a:ext cx="2249214"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77)</a:t>
            </a:r>
          </a:p>
        </p:txBody>
      </p:sp>
      <p:sp>
        <p:nvSpPr>
          <p:cNvPr id="20" name="ZoneTexte 19">
            <a:extLst>
              <a:ext uri="{FF2B5EF4-FFF2-40B4-BE49-F238E27FC236}">
                <a16:creationId xmlns:a16="http://schemas.microsoft.com/office/drawing/2014/main" id="{5728EF7B-755B-7C7C-5203-2466B25BB500}"/>
              </a:ext>
            </a:extLst>
          </p:cNvPr>
          <p:cNvSpPr txBox="1"/>
          <p:nvPr/>
        </p:nvSpPr>
        <p:spPr>
          <a:xfrm>
            <a:off x="6411310" y="3738407"/>
            <a:ext cx="2249214"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85)</a:t>
            </a:r>
          </a:p>
        </p:txBody>
      </p:sp>
      <p:grpSp>
        <p:nvGrpSpPr>
          <p:cNvPr id="21" name="Groupe 20">
            <a:extLst>
              <a:ext uri="{FF2B5EF4-FFF2-40B4-BE49-F238E27FC236}">
                <a16:creationId xmlns:a16="http://schemas.microsoft.com/office/drawing/2014/main" id="{BE2AD77D-F0C8-47FC-C983-8A4633E9ABF3}"/>
              </a:ext>
            </a:extLst>
          </p:cNvPr>
          <p:cNvGrpSpPr/>
          <p:nvPr/>
        </p:nvGrpSpPr>
        <p:grpSpPr>
          <a:xfrm>
            <a:off x="6411302" y="4308280"/>
            <a:ext cx="2249223" cy="400110"/>
            <a:chOff x="2511964" y="3875965"/>
            <a:chExt cx="2249223" cy="400110"/>
          </a:xfrm>
        </p:grpSpPr>
        <p:sp>
          <p:nvSpPr>
            <p:cNvPr id="22" name="Rectangle : coins arrondis 21">
              <a:extLst>
                <a:ext uri="{FF2B5EF4-FFF2-40B4-BE49-F238E27FC236}">
                  <a16:creationId xmlns:a16="http://schemas.microsoft.com/office/drawing/2014/main" id="{21FE7793-2313-754C-010A-7B61851EBF17}"/>
                </a:ext>
              </a:extLst>
            </p:cNvPr>
            <p:cNvSpPr/>
            <p:nvPr/>
          </p:nvSpPr>
          <p:spPr>
            <a:xfrm>
              <a:off x="2511973" y="3888828"/>
              <a:ext cx="2249214"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a:hlinkClick r:id="rId5" action="ppaction://hlinksldjump"/>
              <a:extLst>
                <a:ext uri="{FF2B5EF4-FFF2-40B4-BE49-F238E27FC236}">
                  <a16:creationId xmlns:a16="http://schemas.microsoft.com/office/drawing/2014/main" id="{A4502723-EA3E-0953-DA10-4D8863A16AE8}"/>
                </a:ext>
              </a:extLst>
            </p:cNvPr>
            <p:cNvSpPr txBox="1"/>
            <p:nvPr/>
          </p:nvSpPr>
          <p:spPr>
            <a:xfrm>
              <a:off x="2511964" y="3875965"/>
              <a:ext cx="2249221" cy="400110"/>
            </a:xfrm>
            <a:prstGeom prst="rect">
              <a:avLst/>
            </a:prstGeom>
            <a:noFill/>
          </p:spPr>
          <p:txBody>
            <a:bodyPr wrap="square" rtlCol="0">
              <a:spAutoFit/>
            </a:bodyPr>
            <a:lstStyle/>
            <a:p>
              <a:pPr algn="ctr"/>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L’écologie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sp>
        <p:nvSpPr>
          <p:cNvPr id="24" name="ZoneTexte 23">
            <a:extLst>
              <a:ext uri="{FF2B5EF4-FFF2-40B4-BE49-F238E27FC236}">
                <a16:creationId xmlns:a16="http://schemas.microsoft.com/office/drawing/2014/main" id="{56445664-F621-7878-3FE9-6EF68F358A81}"/>
              </a:ext>
            </a:extLst>
          </p:cNvPr>
          <p:cNvSpPr txBox="1"/>
          <p:nvPr/>
        </p:nvSpPr>
        <p:spPr>
          <a:xfrm>
            <a:off x="6411308" y="4689493"/>
            <a:ext cx="2249213" cy="215444"/>
          </a:xfrm>
          <a:prstGeom prst="rect">
            <a:avLst/>
          </a:prstGeom>
          <a:noFill/>
        </p:spPr>
        <p:txBody>
          <a:bodyPr wrap="square" rtlCol="0">
            <a:spAutoFit/>
          </a:bodyPr>
          <a:lstStyle/>
          <a:p>
            <a:pPr algn="ctr"/>
            <a:r>
              <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93)</a:t>
            </a:r>
          </a:p>
        </p:txBody>
      </p:sp>
      <p:sp>
        <p:nvSpPr>
          <p:cNvPr id="2" name="Espace réservé du numéro de diapositive 1"/>
          <p:cNvSpPr>
            <a:spLocks noGrp="1"/>
          </p:cNvSpPr>
          <p:nvPr>
            <p:ph type="sldNum" sz="quarter" idx="10"/>
          </p:nvPr>
        </p:nvSpPr>
        <p:spPr/>
        <p:txBody>
          <a:bodyPr/>
          <a:lstStyle/>
          <a:p>
            <a:fld id="{377B0C6C-C741-4528-8D3F-F5DA1414280F}" type="slidenum">
              <a:rPr lang="fr-CA" smtClean="0"/>
              <a:t>68</a:t>
            </a:fld>
            <a:endParaRPr lang="fr-CA"/>
          </a:p>
        </p:txBody>
      </p:sp>
    </p:spTree>
    <p:extLst>
      <p:ext uri="{BB962C8B-B14F-4D97-AF65-F5344CB8AC3E}">
        <p14:creationId xmlns:p14="http://schemas.microsoft.com/office/powerpoint/2010/main" val="206003302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3125F-630C-D7BE-86F0-519DFC287B4E}"/>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D9D14804-80C0-E365-D8EA-1A1140811777}"/>
              </a:ext>
            </a:extLst>
          </p:cNvPr>
          <p:cNvSpPr txBox="1"/>
          <p:nvPr/>
        </p:nvSpPr>
        <p:spPr>
          <a:xfrm>
            <a:off x="1332648" y="2929541"/>
            <a:ext cx="5556738" cy="707886"/>
          </a:xfrm>
          <a:prstGeom prst="rect">
            <a:avLst/>
          </a:prstGeom>
          <a:noFill/>
        </p:spPr>
        <p:txBody>
          <a:bodyPr wrap="square" rtlCol="0">
            <a:spAutoFit/>
          </a:bodyPr>
          <a:lstStyle/>
          <a:p>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a:t>
            </a:r>
            <a:r>
              <a:rPr lang="fr-CA" sz="2000" b="1" dirty="0">
                <a:effectLst/>
                <a:latin typeface="Calibri" panose="020F0502020204030204" pitchFamily="34" charset="0"/>
                <a:ea typeface="Aptos" panose="020B0004020202020204" pitchFamily="34" charset="0"/>
                <a:cs typeface="Calibri" panose="020F0502020204030204" pitchFamily="34" charset="0"/>
              </a:rPr>
              <a:t>une initiative inspirante </a:t>
            </a:r>
            <a:br>
              <a:rPr lang="fr-CA" sz="2000" b="1" dirty="0">
                <a:effectLst/>
                <a:latin typeface="Calibri" panose="020F0502020204030204" pitchFamily="34" charset="0"/>
                <a:ea typeface="Aptos" panose="020B0004020202020204" pitchFamily="34" charset="0"/>
                <a:cs typeface="Calibri" panose="020F0502020204030204" pitchFamily="34" charset="0"/>
              </a:rPr>
            </a:br>
            <a:r>
              <a:rPr lang="fr-CA" sz="2000" b="1" dirty="0">
                <a:effectLst/>
                <a:latin typeface="Calibri" panose="020F0502020204030204" pitchFamily="34" charset="0"/>
                <a:ea typeface="Aptos" panose="020B0004020202020204" pitchFamily="34" charset="0"/>
                <a:cs typeface="Calibri" panose="020F0502020204030204" pitchFamily="34" charset="0"/>
              </a:rPr>
              <a:t>ou 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6" name="Groupe 35">
            <a:extLst>
              <a:ext uri="{FF2B5EF4-FFF2-40B4-BE49-F238E27FC236}">
                <a16:creationId xmlns:a16="http://schemas.microsoft.com/office/drawing/2014/main" id="{28ACA105-7CE7-113E-4630-E393017AE84B}"/>
              </a:ext>
            </a:extLst>
          </p:cNvPr>
          <p:cNvGrpSpPr/>
          <p:nvPr/>
        </p:nvGrpSpPr>
        <p:grpSpPr>
          <a:xfrm>
            <a:off x="6546244" y="4027414"/>
            <a:ext cx="3969965" cy="651558"/>
            <a:chOff x="6889386" y="3569460"/>
            <a:chExt cx="3969965" cy="651558"/>
          </a:xfrm>
        </p:grpSpPr>
        <p:sp>
          <p:nvSpPr>
            <p:cNvPr id="10" name="Rectangle : coins arrondis 9">
              <a:extLst>
                <a:ext uri="{FF2B5EF4-FFF2-40B4-BE49-F238E27FC236}">
                  <a16:creationId xmlns:a16="http://schemas.microsoft.com/office/drawing/2014/main" id="{917B7C57-5E73-BC35-EF74-025FE42119B9}"/>
                </a:ext>
              </a:extLst>
            </p:cNvPr>
            <p:cNvSpPr/>
            <p:nvPr/>
          </p:nvSpPr>
          <p:spPr>
            <a:xfrm>
              <a:off x="6889386" y="3580613"/>
              <a:ext cx="3969965"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1EE8635C-BB05-3BC0-5E3A-5628EFDA8D17}"/>
                </a:ext>
              </a:extLst>
            </p:cNvPr>
            <p:cNvSpPr txBox="1">
              <a:spLocks/>
            </p:cNvSpPr>
            <p:nvPr/>
          </p:nvSpPr>
          <p:spPr>
            <a:xfrm>
              <a:off x="6889386" y="3569460"/>
              <a:ext cx="3969965" cy="400110"/>
            </a:xfrm>
            <a:prstGeom prst="rect">
              <a:avLst/>
            </a:prstGeom>
            <a:noFill/>
          </p:spPr>
          <p:txBody>
            <a:bodyPr wrap="square" rtlCol="0">
              <a:spAutoFit/>
            </a:bodyPr>
            <a:lstStyle/>
            <a:p>
              <a:pPr algn="ctr"/>
              <a:r>
                <a:rPr lang="fr-CA" sz="2000" b="1" dirty="0">
                  <a:solidFill>
                    <a:srgbClr val="212121"/>
                  </a:solidFill>
                  <a:effectLst/>
                  <a:latin typeface="Calibri" panose="020F0502020204030204" pitchFamily="34" charset="0"/>
                  <a:ea typeface="Aptos" panose="020B0004020202020204" pitchFamily="34" charset="0"/>
                  <a:cs typeface="Calibri" panose="020F0502020204030204" pitchFamily="34" charset="0"/>
                </a:rPr>
                <a:t>Le traité de paix de Westphalie</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73)</a:t>
              </a:r>
            </a:p>
          </p:txBody>
        </p:sp>
      </p:grpSp>
      <p:sp>
        <p:nvSpPr>
          <p:cNvPr id="3" name="ZoneTexte 2">
            <a:extLst>
              <a:ext uri="{FF2B5EF4-FFF2-40B4-BE49-F238E27FC236}">
                <a16:creationId xmlns:a16="http://schemas.microsoft.com/office/drawing/2014/main" id="{AB3D5A50-3B6F-977F-24D4-9A0F5F9B0029}"/>
              </a:ext>
            </a:extLst>
          </p:cNvPr>
          <p:cNvSpPr txBox="1"/>
          <p:nvPr/>
        </p:nvSpPr>
        <p:spPr>
          <a:xfrm>
            <a:off x="1332648" y="2171600"/>
            <a:ext cx="3656825" cy="646331"/>
          </a:xfrm>
          <a:prstGeom prst="rect">
            <a:avLst/>
          </a:prstGeom>
          <a:noFill/>
        </p:spPr>
        <p:txBody>
          <a:bodyPr wrap="square" rtlCol="0">
            <a:spAutoFit/>
          </a:bodyPr>
          <a:lstStyle/>
          <a:p>
            <a:r>
              <a:rPr lang="fr-CA" sz="3600" b="1" kern="1400" spc="-50" dirty="0">
                <a:solidFill>
                  <a:srgbClr val="68C16A"/>
                </a:solidFill>
                <a:effectLst/>
                <a:latin typeface="Calibri" panose="020F0502020204030204" pitchFamily="34" charset="0"/>
                <a:ea typeface="Times New Roman" panose="02020603050405020304" pitchFamily="18" charset="0"/>
                <a:cs typeface="Calibri" panose="020F0502020204030204" pitchFamily="34" charset="0"/>
              </a:rPr>
              <a:t>La paix</a:t>
            </a:r>
            <a:endParaRPr lang="fr-CA" sz="3600" kern="1400" spc="-50" dirty="0">
              <a:solidFill>
                <a:srgbClr val="68C16A"/>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2" name="Groupe 1">
            <a:extLst>
              <a:ext uri="{FF2B5EF4-FFF2-40B4-BE49-F238E27FC236}">
                <a16:creationId xmlns:a16="http://schemas.microsoft.com/office/drawing/2014/main" id="{5DC78E2C-2AD6-518D-6494-49898D75727D}"/>
              </a:ext>
            </a:extLst>
          </p:cNvPr>
          <p:cNvGrpSpPr/>
          <p:nvPr/>
        </p:nvGrpSpPr>
        <p:grpSpPr>
          <a:xfrm>
            <a:off x="6436922" y="2038866"/>
            <a:ext cx="4188612" cy="923332"/>
            <a:chOff x="6480346" y="2911629"/>
            <a:chExt cx="4188612" cy="923332"/>
          </a:xfrm>
        </p:grpSpPr>
        <p:sp>
          <p:nvSpPr>
            <p:cNvPr id="26" name="Rectangle : coins arrondis 25">
              <a:extLst>
                <a:ext uri="{FF2B5EF4-FFF2-40B4-BE49-F238E27FC236}">
                  <a16:creationId xmlns:a16="http://schemas.microsoft.com/office/drawing/2014/main" id="{EA64DA9C-D49F-CAA2-8E26-D6F47D54841F}"/>
                </a:ext>
              </a:extLst>
            </p:cNvPr>
            <p:cNvSpPr/>
            <p:nvPr/>
          </p:nvSpPr>
          <p:spPr>
            <a:xfrm>
              <a:off x="6480347" y="2954388"/>
              <a:ext cx="4188611" cy="644894"/>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hlinkClick r:id="rId3" action="ppaction://hlinksldjump"/>
              <a:extLst>
                <a:ext uri="{FF2B5EF4-FFF2-40B4-BE49-F238E27FC236}">
                  <a16:creationId xmlns:a16="http://schemas.microsoft.com/office/drawing/2014/main" id="{64F9CFA3-AD5A-B9B3-8DDF-CC9EA826D5CF}"/>
                </a:ext>
              </a:extLst>
            </p:cNvPr>
            <p:cNvSpPr txBox="1">
              <a:spLocks/>
            </p:cNvSpPr>
            <p:nvPr/>
          </p:nvSpPr>
          <p:spPr>
            <a:xfrm>
              <a:off x="6480346" y="2911629"/>
              <a:ext cx="4188611" cy="707886"/>
            </a:xfrm>
            <a:prstGeom prst="rect">
              <a:avLst/>
            </a:prstGeom>
            <a:noFill/>
          </p:spPr>
          <p:txBody>
            <a:bodyPr wrap="square" rtlCol="0">
              <a:spAutoFit/>
            </a:bodyPr>
            <a:lstStyle/>
            <a:p>
              <a:pPr algn="ctr"/>
              <a:r>
                <a:rPr lang="fr-CA" sz="2000" b="1" dirty="0">
                  <a:solidFill>
                    <a:srgbClr val="212121"/>
                  </a:solidFill>
                  <a:effectLst/>
                  <a:latin typeface="Calibri" panose="020F0502020204030204" pitchFamily="34" charset="0"/>
                  <a:ea typeface="Aptos" panose="020B0004020202020204" pitchFamily="34" charset="0"/>
                  <a:cs typeface="Calibri" panose="020F0502020204030204" pitchFamily="34" charset="0"/>
                </a:rPr>
                <a:t>L’Organisation des </a:t>
              </a:r>
              <a:br>
                <a:rPr lang="fr-CA" sz="2000" b="1" dirty="0">
                  <a:solidFill>
                    <a:srgbClr val="212121"/>
                  </a:solidFill>
                  <a:effectLst/>
                  <a:latin typeface="Calibri" panose="020F0502020204030204" pitchFamily="34" charset="0"/>
                  <a:ea typeface="Aptos" panose="020B0004020202020204" pitchFamily="34" charset="0"/>
                  <a:cs typeface="Calibri" panose="020F0502020204030204" pitchFamily="34" charset="0"/>
                </a:rPr>
              </a:br>
              <a:r>
                <a:rPr lang="fr-CA" sz="2000" b="1" dirty="0">
                  <a:solidFill>
                    <a:srgbClr val="212121"/>
                  </a:solidFill>
                  <a:effectLst/>
                  <a:latin typeface="Calibri" panose="020F0502020204030204" pitchFamily="34" charset="0"/>
                  <a:ea typeface="Aptos" panose="020B0004020202020204" pitchFamily="34" charset="0"/>
                  <a:cs typeface="Calibri" panose="020F0502020204030204" pitchFamily="34" charset="0"/>
                </a:rPr>
                <a:t>Nations Unies (ONU)</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8" name="ZoneTexte 27">
              <a:extLst>
                <a:ext uri="{FF2B5EF4-FFF2-40B4-BE49-F238E27FC236}">
                  <a16:creationId xmlns:a16="http://schemas.microsoft.com/office/drawing/2014/main" id="{9B703C91-B34D-0362-1473-6D95428190EA}"/>
                </a:ext>
              </a:extLst>
            </p:cNvPr>
            <p:cNvSpPr txBox="1"/>
            <p:nvPr/>
          </p:nvSpPr>
          <p:spPr>
            <a:xfrm>
              <a:off x="6486624" y="3588740"/>
              <a:ext cx="4182333"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71)</a:t>
              </a:r>
            </a:p>
          </p:txBody>
        </p:sp>
      </p:grpSp>
      <p:grpSp>
        <p:nvGrpSpPr>
          <p:cNvPr id="4" name="Groupe 3">
            <a:extLst>
              <a:ext uri="{FF2B5EF4-FFF2-40B4-BE49-F238E27FC236}">
                <a16:creationId xmlns:a16="http://schemas.microsoft.com/office/drawing/2014/main" id="{C9DF5434-2EF2-A66F-4CA8-520E377E80E6}"/>
              </a:ext>
            </a:extLst>
          </p:cNvPr>
          <p:cNvGrpSpPr/>
          <p:nvPr/>
        </p:nvGrpSpPr>
        <p:grpSpPr>
          <a:xfrm>
            <a:off x="6699677" y="989474"/>
            <a:ext cx="3663103" cy="909502"/>
            <a:chOff x="6895502" y="1074123"/>
            <a:chExt cx="3663103" cy="909502"/>
          </a:xfrm>
        </p:grpSpPr>
        <p:sp>
          <p:nvSpPr>
            <p:cNvPr id="12" name="Rectangle : coins arrondis 11">
              <a:extLst>
                <a:ext uri="{FF2B5EF4-FFF2-40B4-BE49-F238E27FC236}">
                  <a16:creationId xmlns:a16="http://schemas.microsoft.com/office/drawing/2014/main" id="{ED30EC5B-041A-C61F-2C1B-7CEB4BE0BB15}"/>
                </a:ext>
              </a:extLst>
            </p:cNvPr>
            <p:cNvSpPr/>
            <p:nvPr/>
          </p:nvSpPr>
          <p:spPr>
            <a:xfrm>
              <a:off x="6895502" y="1109026"/>
              <a:ext cx="3663103" cy="629086"/>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hlinkClick r:id="rId4" action="ppaction://hlinksldjump"/>
              <a:extLst>
                <a:ext uri="{FF2B5EF4-FFF2-40B4-BE49-F238E27FC236}">
                  <a16:creationId xmlns:a16="http://schemas.microsoft.com/office/drawing/2014/main" id="{7212A77D-3F8D-B1E2-3B9C-9A2074C738A3}"/>
                </a:ext>
              </a:extLst>
            </p:cNvPr>
            <p:cNvSpPr txBox="1">
              <a:spLocks/>
            </p:cNvSpPr>
            <p:nvPr/>
          </p:nvSpPr>
          <p:spPr>
            <a:xfrm>
              <a:off x="6901778" y="1074123"/>
              <a:ext cx="3656825" cy="707886"/>
            </a:xfrm>
            <a:prstGeom prst="rect">
              <a:avLst/>
            </a:prstGeom>
            <a:noFill/>
          </p:spPr>
          <p:txBody>
            <a:bodyPr wrap="square" rtlCol="0">
              <a:spAutoFit/>
            </a:bodyPr>
            <a:lstStyle/>
            <a:p>
              <a:pPr algn="ctr"/>
              <a:r>
                <a:rPr lang="fr-CA" sz="2000" b="1" dirty="0">
                  <a:solidFill>
                    <a:srgbClr val="212121"/>
                  </a:solidFill>
                  <a:effectLst/>
                  <a:latin typeface="Calibri" panose="020F0502020204030204" pitchFamily="34" charset="0"/>
                  <a:ea typeface="Aptos" panose="020B0004020202020204" pitchFamily="34" charset="0"/>
                  <a:cs typeface="Calibri" panose="020F0502020204030204" pitchFamily="34" charset="0"/>
                </a:rPr>
                <a:t>La Déclaration universelle </a:t>
              </a:r>
              <a:br>
                <a:rPr lang="fr-CA" sz="2000" b="1" dirty="0">
                  <a:solidFill>
                    <a:srgbClr val="212121"/>
                  </a:solidFill>
                  <a:effectLst/>
                  <a:latin typeface="Calibri" panose="020F0502020204030204" pitchFamily="34" charset="0"/>
                  <a:ea typeface="Aptos" panose="020B0004020202020204" pitchFamily="34" charset="0"/>
                  <a:cs typeface="Calibri" panose="020F0502020204030204" pitchFamily="34" charset="0"/>
                </a:rPr>
              </a:br>
              <a:r>
                <a:rPr lang="fr-CA" sz="2000" b="1" dirty="0">
                  <a:solidFill>
                    <a:srgbClr val="212121"/>
                  </a:solidFill>
                  <a:effectLst/>
                  <a:latin typeface="Calibri" panose="020F0502020204030204" pitchFamily="34" charset="0"/>
                  <a:ea typeface="Aptos" panose="020B0004020202020204" pitchFamily="34" charset="0"/>
                  <a:cs typeface="Calibri" panose="020F0502020204030204" pitchFamily="34" charset="0"/>
                </a:rPr>
                <a:t>des droits de l’homme</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ZoneTexte 13">
              <a:extLst>
                <a:ext uri="{FF2B5EF4-FFF2-40B4-BE49-F238E27FC236}">
                  <a16:creationId xmlns:a16="http://schemas.microsoft.com/office/drawing/2014/main" id="{C70D2246-744C-67C0-B085-88430605A54C}"/>
                </a:ext>
              </a:extLst>
            </p:cNvPr>
            <p:cNvSpPr txBox="1"/>
            <p:nvPr/>
          </p:nvSpPr>
          <p:spPr>
            <a:xfrm>
              <a:off x="6901779" y="1737404"/>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70)</a:t>
              </a:r>
            </a:p>
          </p:txBody>
        </p:sp>
      </p:grpSp>
      <p:grpSp>
        <p:nvGrpSpPr>
          <p:cNvPr id="5" name="Groupe 4">
            <a:extLst>
              <a:ext uri="{FF2B5EF4-FFF2-40B4-BE49-F238E27FC236}">
                <a16:creationId xmlns:a16="http://schemas.microsoft.com/office/drawing/2014/main" id="{37943DCC-EC0A-ED94-5A92-2C6174649B86}"/>
              </a:ext>
            </a:extLst>
          </p:cNvPr>
          <p:cNvGrpSpPr/>
          <p:nvPr/>
        </p:nvGrpSpPr>
        <p:grpSpPr>
          <a:xfrm>
            <a:off x="6254653" y="4901258"/>
            <a:ext cx="4553145" cy="938034"/>
            <a:chOff x="6306207" y="4948647"/>
            <a:chExt cx="4553145" cy="938034"/>
          </a:xfrm>
        </p:grpSpPr>
        <p:sp>
          <p:nvSpPr>
            <p:cNvPr id="38" name="Rectangle : coins arrondis 37">
              <a:extLst>
                <a:ext uri="{FF2B5EF4-FFF2-40B4-BE49-F238E27FC236}">
                  <a16:creationId xmlns:a16="http://schemas.microsoft.com/office/drawing/2014/main" id="{A581B0F5-60F6-FDFB-2793-B4C923725767}"/>
                </a:ext>
              </a:extLst>
            </p:cNvPr>
            <p:cNvSpPr/>
            <p:nvPr/>
          </p:nvSpPr>
          <p:spPr>
            <a:xfrm>
              <a:off x="6306207" y="4983550"/>
              <a:ext cx="4553145" cy="646330"/>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ZoneTexte 38">
              <a:hlinkClick r:id="rId5" action="ppaction://hlinksldjump"/>
              <a:extLst>
                <a:ext uri="{FF2B5EF4-FFF2-40B4-BE49-F238E27FC236}">
                  <a16:creationId xmlns:a16="http://schemas.microsoft.com/office/drawing/2014/main" id="{A33E55A8-C0FF-C57A-0000-07DA7492CD3B}"/>
                </a:ext>
              </a:extLst>
            </p:cNvPr>
            <p:cNvSpPr txBox="1">
              <a:spLocks/>
            </p:cNvSpPr>
            <p:nvPr/>
          </p:nvSpPr>
          <p:spPr>
            <a:xfrm>
              <a:off x="6306208" y="4948647"/>
              <a:ext cx="4553144" cy="707886"/>
            </a:xfrm>
            <a:prstGeom prst="rect">
              <a:avLst/>
            </a:prstGeom>
            <a:noFill/>
          </p:spPr>
          <p:txBody>
            <a:bodyPr wrap="square" rtlCol="0">
              <a:spAutoFit/>
            </a:bodyPr>
            <a:lstStyle/>
            <a:p>
              <a:pPr algn="ctr"/>
              <a:r>
                <a:rPr lang="fr-CA" sz="2000" b="1" dirty="0">
                  <a:effectLst/>
                  <a:latin typeface="Calibri" panose="020F0502020204030204" pitchFamily="34" charset="0"/>
                  <a:ea typeface="Aptos" panose="020B0004020202020204" pitchFamily="34" charset="0"/>
                  <a:cs typeface="Calibri" panose="020F0502020204030204" pitchFamily="34" charset="0"/>
                </a:rPr>
                <a:t>La campagne internationale pour l’interdiction des mines </a:t>
              </a:r>
              <a:r>
                <a:rPr lang="fr-CA" sz="2000" b="1" dirty="0" err="1">
                  <a:effectLst/>
                  <a:latin typeface="Calibri" panose="020F0502020204030204" pitchFamily="34" charset="0"/>
                  <a:ea typeface="Aptos" panose="020B0004020202020204" pitchFamily="34" charset="0"/>
                  <a:cs typeface="Calibri" panose="020F0502020204030204" pitchFamily="34" charset="0"/>
                </a:rPr>
                <a:t>antipersonnels</a:t>
              </a:r>
              <a:r>
                <a:rPr lang="fr-CA" sz="2000" dirty="0">
                  <a:effectLst/>
                  <a:latin typeface="Calibri" panose="020F0502020204030204" pitchFamily="34" charset="0"/>
                  <a:cs typeface="Calibri" panose="020F0502020204030204" pitchFamily="34" charset="0"/>
                </a:rPr>
                <a: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0" name="ZoneTexte 39">
              <a:extLst>
                <a:ext uri="{FF2B5EF4-FFF2-40B4-BE49-F238E27FC236}">
                  <a16:creationId xmlns:a16="http://schemas.microsoft.com/office/drawing/2014/main" id="{8AAE2D9E-8D0B-C6EA-A4A3-FF2135DB9534}"/>
                </a:ext>
              </a:extLst>
            </p:cNvPr>
            <p:cNvSpPr txBox="1"/>
            <p:nvPr/>
          </p:nvSpPr>
          <p:spPr>
            <a:xfrm>
              <a:off x="6306207" y="5640460"/>
              <a:ext cx="4553144"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74)</a:t>
              </a:r>
            </a:p>
          </p:txBody>
        </p:sp>
      </p:grpSp>
      <p:grpSp>
        <p:nvGrpSpPr>
          <p:cNvPr id="45" name="Groupe 44">
            <a:extLst>
              <a:ext uri="{FF2B5EF4-FFF2-40B4-BE49-F238E27FC236}">
                <a16:creationId xmlns:a16="http://schemas.microsoft.com/office/drawing/2014/main" id="{3BF6768D-56BE-0047-D3C5-4E9D3BF35400}"/>
              </a:ext>
            </a:extLst>
          </p:cNvPr>
          <p:cNvGrpSpPr/>
          <p:nvPr/>
        </p:nvGrpSpPr>
        <p:grpSpPr>
          <a:xfrm>
            <a:off x="6925700" y="3206935"/>
            <a:ext cx="3211058" cy="651558"/>
            <a:chOff x="2451853" y="3493199"/>
            <a:chExt cx="3211058" cy="651558"/>
          </a:xfrm>
        </p:grpSpPr>
        <p:sp>
          <p:nvSpPr>
            <p:cNvPr id="46" name="Rectangle : coins arrondis 45">
              <a:extLst>
                <a:ext uri="{FF2B5EF4-FFF2-40B4-BE49-F238E27FC236}">
                  <a16:creationId xmlns:a16="http://schemas.microsoft.com/office/drawing/2014/main" id="{829CED31-BE50-D929-23A4-4F92F452EF04}"/>
                </a:ext>
              </a:extLst>
            </p:cNvPr>
            <p:cNvSpPr/>
            <p:nvPr/>
          </p:nvSpPr>
          <p:spPr>
            <a:xfrm>
              <a:off x="2451855" y="3504352"/>
              <a:ext cx="3211055"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a:hlinkClick r:id="rId6" action="ppaction://hlinksldjump"/>
              <a:extLst>
                <a:ext uri="{FF2B5EF4-FFF2-40B4-BE49-F238E27FC236}">
                  <a16:creationId xmlns:a16="http://schemas.microsoft.com/office/drawing/2014/main" id="{678AB67E-FB5C-1B37-919D-F86220AC7845}"/>
                </a:ext>
              </a:extLst>
            </p:cNvPr>
            <p:cNvSpPr txBox="1">
              <a:spLocks/>
            </p:cNvSpPr>
            <p:nvPr/>
          </p:nvSpPr>
          <p:spPr>
            <a:xfrm>
              <a:off x="2451855" y="3493199"/>
              <a:ext cx="3211056" cy="400110"/>
            </a:xfrm>
            <a:prstGeom prst="rect">
              <a:avLst/>
            </a:prstGeom>
            <a:noFill/>
          </p:spPr>
          <p:txBody>
            <a:bodyPr wrap="square" rtlCol="0">
              <a:spAutoFit/>
            </a:bodyPr>
            <a:lstStyle/>
            <a:p>
              <a:pPr algn="ctr"/>
              <a:r>
                <a:rPr lang="fr-CA" sz="2000" b="1" dirty="0">
                  <a:solidFill>
                    <a:srgbClr val="212121"/>
                  </a:solidFill>
                  <a:effectLst/>
                  <a:latin typeface="Calibri" panose="020F0502020204030204" pitchFamily="34" charset="0"/>
                  <a:ea typeface="Aptos" panose="020B0004020202020204" pitchFamily="34" charset="0"/>
                  <a:cs typeface="Calibri" panose="020F0502020204030204" pitchFamily="34" charset="0"/>
                </a:rPr>
                <a:t>La paix au Moyen-Orient </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8" name="ZoneTexte 47">
              <a:extLst>
                <a:ext uri="{FF2B5EF4-FFF2-40B4-BE49-F238E27FC236}">
                  <a16:creationId xmlns:a16="http://schemas.microsoft.com/office/drawing/2014/main" id="{0072AA40-EA21-0CE0-65C2-492EF5DB6634}"/>
                </a:ext>
              </a:extLst>
            </p:cNvPr>
            <p:cNvSpPr txBox="1"/>
            <p:nvPr/>
          </p:nvSpPr>
          <p:spPr>
            <a:xfrm>
              <a:off x="2451853" y="3898536"/>
              <a:ext cx="3211057"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72)</a:t>
              </a:r>
            </a:p>
          </p:txBody>
        </p:sp>
      </p:grpSp>
      <p:sp>
        <p:nvSpPr>
          <p:cNvPr id="6" name="Espace réservé du numéro de diapositive 5"/>
          <p:cNvSpPr>
            <a:spLocks noGrp="1"/>
          </p:cNvSpPr>
          <p:nvPr>
            <p:ph type="sldNum" sz="quarter" idx="10"/>
          </p:nvPr>
        </p:nvSpPr>
        <p:spPr/>
        <p:txBody>
          <a:bodyPr/>
          <a:lstStyle/>
          <a:p>
            <a:fld id="{1E8E8B7F-9C80-4A38-AD4B-25EDB5327BE9}" type="slidenum">
              <a:rPr lang="fr-CA" smtClean="0"/>
              <a:t>69</a:t>
            </a:fld>
            <a:endParaRPr lang="fr-CA"/>
          </a:p>
        </p:txBody>
      </p:sp>
    </p:spTree>
    <p:extLst>
      <p:ext uri="{BB962C8B-B14F-4D97-AF65-F5344CB8AC3E}">
        <p14:creationId xmlns:p14="http://schemas.microsoft.com/office/powerpoint/2010/main" val="405431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La fin de l’Apartheid</a:t>
            </a:r>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(Il y a environ 25 ans) </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4" y="2053598"/>
            <a:ext cx="4034747" cy="4236785"/>
          </a:xfrm>
        </p:spPr>
        <p:txBody>
          <a:bodyPr>
            <a:normAutofit/>
          </a:bodyPr>
          <a:lstStyle/>
          <a:p>
            <a:r>
              <a:rPr lang="fr-CA" sz="1600" dirty="0"/>
              <a:t>Pendant de nombreuses années, en Afrique du Sud, des lois interdisaient aux personnes noires et blanches de vivre ensemble et d’avoir les mêmes droits. C’était l’Apartheid. Grâce à des personnes courageuses, comme Nelson Mandela, et à des efforts de dialogue et de paix, ces lois injustes ont été abolies. </a:t>
            </a:r>
            <a:br>
              <a:rPr lang="fr-CA" sz="1600" dirty="0"/>
            </a:br>
            <a:r>
              <a:rPr lang="fr-CA" sz="1600" dirty="0"/>
              <a:t>En 1994, l’Afrique du Sud a tenu ses premières élections démocratiques où tout le monde pouvait voter, marquant ainsi la fin de l’Apartheid.</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9)</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94134" y="2155145"/>
            <a:ext cx="4978348" cy="3318898"/>
          </a:xfrm>
          <a:prstGeom prst="rect">
            <a:avLst/>
          </a:prstGeom>
        </p:spPr>
      </p:pic>
      <p:sp>
        <p:nvSpPr>
          <p:cNvPr id="6" name="Espace réservé du numéro de diapositive 5"/>
          <p:cNvSpPr>
            <a:spLocks noGrp="1"/>
          </p:cNvSpPr>
          <p:nvPr>
            <p:ph type="sldNum" sz="quarter" idx="14"/>
          </p:nvPr>
        </p:nvSpPr>
        <p:spPr/>
        <p:txBody>
          <a:bodyPr/>
          <a:lstStyle/>
          <a:p>
            <a:fld id="{CEB3DBC7-5727-4644-8450-8B02E3206B10}" type="slidenum">
              <a:rPr lang="fr-CA" smtClean="0"/>
              <a:t>7</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4042079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0673E8-2EBB-1852-8329-3E4534BFBC3C}"/>
              </a:ext>
            </a:extLst>
          </p:cNvPr>
          <p:cNvSpPr>
            <a:spLocks noGrp="1"/>
          </p:cNvSpPr>
          <p:nvPr>
            <p:ph type="title"/>
          </p:nvPr>
        </p:nvSpPr>
        <p:spPr>
          <a:xfrm>
            <a:off x="1599935" y="436895"/>
            <a:ext cx="9001389" cy="584775"/>
          </a:xfrm>
        </p:spPr>
        <p:txBody>
          <a:bodyPr/>
          <a:lstStyle/>
          <a:p>
            <a:r>
              <a:rPr lang="fr-FR" dirty="0"/>
              <a:t>La Déclaration universelle des droits de l’homme</a:t>
            </a:r>
          </a:p>
        </p:txBody>
      </p:sp>
      <p:sp>
        <p:nvSpPr>
          <p:cNvPr id="3" name="Espace réservé du contenu 2">
            <a:extLst>
              <a:ext uri="{FF2B5EF4-FFF2-40B4-BE49-F238E27FC236}">
                <a16:creationId xmlns:a16="http://schemas.microsoft.com/office/drawing/2014/main" id="{5511A16C-B18A-0AAB-76A8-7CD24D952208}"/>
              </a:ext>
            </a:extLst>
          </p:cNvPr>
          <p:cNvSpPr>
            <a:spLocks noGrp="1"/>
          </p:cNvSpPr>
          <p:nvPr>
            <p:ph idx="1"/>
          </p:nvPr>
        </p:nvSpPr>
        <p:spPr>
          <a:xfrm>
            <a:off x="1599934" y="1101216"/>
            <a:ext cx="5058041" cy="400110"/>
          </a:xfrm>
        </p:spPr>
        <p:txBody>
          <a:bodyPr/>
          <a:lstStyle/>
          <a:p>
            <a:r>
              <a:rPr lang="fr-FR" dirty="0"/>
              <a:t>(1948) </a:t>
            </a:r>
          </a:p>
        </p:txBody>
      </p:sp>
      <p:sp>
        <p:nvSpPr>
          <p:cNvPr id="4" name="Espace réservé du contenu 3">
            <a:extLst>
              <a:ext uri="{FF2B5EF4-FFF2-40B4-BE49-F238E27FC236}">
                <a16:creationId xmlns:a16="http://schemas.microsoft.com/office/drawing/2014/main" id="{661E7040-AED9-79D9-DA68-E748354B6EBB}"/>
              </a:ext>
            </a:extLst>
          </p:cNvPr>
          <p:cNvSpPr>
            <a:spLocks noGrp="1"/>
          </p:cNvSpPr>
          <p:nvPr>
            <p:ph idx="10"/>
          </p:nvPr>
        </p:nvSpPr>
        <p:spPr>
          <a:xfrm>
            <a:off x="1599934" y="1686298"/>
            <a:ext cx="5058041" cy="4845133"/>
          </a:xfrm>
        </p:spPr>
        <p:txBody>
          <a:bodyPr>
            <a:noAutofit/>
          </a:bodyPr>
          <a:lstStyle/>
          <a:p>
            <a:r>
              <a:rPr lang="fr-FR" sz="1500" dirty="0"/>
              <a:t>Il y a environ 80 ans, les pays du monde entier se sont unis pour adopter un document très important : la Déclaration universelle des droits de l’homme. Ce texte proclame que chaque être humain, sans distinction d’origine, de culture ou de croyance, possède des droits fondamentaux qui doivent être respectés.</a:t>
            </a:r>
          </a:p>
          <a:p>
            <a:r>
              <a:rPr lang="fr-FR" sz="1500" dirty="0"/>
              <a:t>Cette déclaration établit des droits essentiels, tels que :</a:t>
            </a:r>
          </a:p>
          <a:p>
            <a:pPr marL="285750" indent="-285750">
              <a:buFont typeface="Arial" panose="020B0604020202020204" pitchFamily="34" charset="0"/>
              <a:buChar char="•"/>
            </a:pPr>
            <a:r>
              <a:rPr lang="fr-FR" sz="1500" dirty="0"/>
              <a:t>le droit à la liberté, qui permet à chacune et chacun de s’exprimer, de choisir sa religion et de vivre selon ses convictions;</a:t>
            </a:r>
          </a:p>
          <a:p>
            <a:pPr marL="285750" indent="-285750">
              <a:buFont typeface="Arial" panose="020B0604020202020204" pitchFamily="34" charset="0"/>
              <a:buChar char="•"/>
            </a:pPr>
            <a:r>
              <a:rPr lang="fr-FR" sz="1500" dirty="0"/>
              <a:t>le droit à l’égalité, qui assure un traitement équitable et sans discrimination à toutes et tous;</a:t>
            </a:r>
          </a:p>
          <a:p>
            <a:pPr marL="285750" indent="-285750">
              <a:buFont typeface="Arial" panose="020B0604020202020204" pitchFamily="34" charset="0"/>
              <a:buChar char="•"/>
            </a:pPr>
            <a:r>
              <a:rPr lang="fr-FR" sz="1500" dirty="0"/>
              <a:t>Le droit à la sécurité, pour que chacune et chacun puisse vivre sans crainte.</a:t>
            </a:r>
          </a:p>
          <a:p>
            <a:r>
              <a:rPr lang="fr-FR" sz="1500" dirty="0"/>
              <a:t>Cette déclaration est devenue une référence mondiale qui inspire encore aujourd’hui les lois et les décisions des gouvernements à travers le monde. Grâce à elle, de nombreux progrès ont été accomplis pour défendre les droits de la personne, et elle continue de rappeler l’importance de protéger la dignité et les libertés de toutes et tous.</a:t>
            </a:r>
          </a:p>
        </p:txBody>
      </p:sp>
      <p:sp>
        <p:nvSpPr>
          <p:cNvPr id="5" name="Espace réservé du contenu 4">
            <a:extLst>
              <a:ext uri="{FF2B5EF4-FFF2-40B4-BE49-F238E27FC236}">
                <a16:creationId xmlns:a16="http://schemas.microsoft.com/office/drawing/2014/main" id="{1E4F9EFD-5E21-6B71-F67F-DCC2ED6637A1}"/>
              </a:ext>
            </a:extLst>
          </p:cNvPr>
          <p:cNvSpPr>
            <a:spLocks noGrp="1"/>
          </p:cNvSpPr>
          <p:nvPr>
            <p:ph idx="11"/>
          </p:nvPr>
        </p:nvSpPr>
        <p:spPr/>
        <p:txBody>
          <a:bodyPr>
            <a:normAutofit fontScale="92500"/>
          </a:bodyPr>
          <a:lstStyle/>
          <a:p>
            <a:r>
              <a:rPr lang="fr-FR" dirty="0"/>
              <a:t>(Voir page 75)</a:t>
            </a:r>
          </a:p>
        </p:txBody>
      </p:sp>
      <p:pic>
        <p:nvPicPr>
          <p:cNvPr id="6" name="Image 5">
            <a:extLst>
              <a:ext uri="{FF2B5EF4-FFF2-40B4-BE49-F238E27FC236}">
                <a16:creationId xmlns:a16="http://schemas.microsoft.com/office/drawing/2014/main" id="{738650C1-61CF-6147-D025-2ADE328A858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579151" y="2150076"/>
            <a:ext cx="4533553" cy="3025344"/>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70</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2971257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FR" dirty="0"/>
              <a:t>L’Organisation des Nations Unies (ONU) </a:t>
            </a:r>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(1945)</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a:xfrm>
            <a:off x="1599934" y="2053598"/>
            <a:ext cx="5229491" cy="4236785"/>
          </a:xfrm>
        </p:spPr>
        <p:txBody>
          <a:bodyPr>
            <a:noAutofit/>
          </a:bodyPr>
          <a:lstStyle/>
          <a:p>
            <a:r>
              <a:rPr lang="fr-FR" sz="1400" dirty="0"/>
              <a:t>Fondée après la Seconde Guerre mondiale, il y a environ 80 ans, l’Organisation des Nations Unies (ONU) a pour mission d’encourager la coopération entre les pays et de préserver la paix dans le monde. Aujourd’hui encore, elle joue un rôle essentiel pour protéger les populations et prévenir les conflits.</a:t>
            </a:r>
          </a:p>
          <a:p>
            <a:pPr marL="285750" indent="-285750">
              <a:buFont typeface="Arial" panose="020B0604020202020204" pitchFamily="34" charset="0"/>
              <a:buChar char="•"/>
            </a:pPr>
            <a:r>
              <a:rPr lang="fr-FR" sz="1400" b="1" dirty="0"/>
              <a:t>Intervention des Casques bleus : </a:t>
            </a:r>
            <a:r>
              <a:rPr lang="fr-FR" sz="1400" dirty="0"/>
              <a:t>elle envoie des soldats, appelés Casques bleus, dans des zones de conflit pour protéger les personnes vulnérables.</a:t>
            </a:r>
          </a:p>
          <a:p>
            <a:pPr marL="285750" indent="-285750">
              <a:buFont typeface="Arial" panose="020B0604020202020204" pitchFamily="34" charset="0"/>
              <a:buChar char="•"/>
            </a:pPr>
            <a:r>
              <a:rPr lang="fr-FR" sz="1400" b="1" dirty="0"/>
              <a:t>Médiation entre les pays : </a:t>
            </a:r>
            <a:r>
              <a:rPr lang="fr-FR" sz="1400" dirty="0"/>
              <a:t>elle aide les nations en désaccord à trouver des solutions pacifiques. </a:t>
            </a:r>
          </a:p>
          <a:p>
            <a:pPr marL="285750" indent="-285750">
              <a:buFont typeface="Arial" panose="020B0604020202020204" pitchFamily="34" charset="0"/>
              <a:buChar char="•"/>
            </a:pPr>
            <a:r>
              <a:rPr lang="fr-FR" sz="1400" b="1" dirty="0"/>
              <a:t>Soutien après un conflit : </a:t>
            </a:r>
            <a:r>
              <a:rPr lang="fr-FR" sz="1400" dirty="0"/>
              <a:t>elle participe aux efforts de reconstruction des écoles, des hôpitaux, des maisons pour aider les communautés à se relever. </a:t>
            </a:r>
          </a:p>
          <a:p>
            <a:pPr marL="285750" indent="-285750">
              <a:buFont typeface="Arial" panose="020B0604020202020204" pitchFamily="34" charset="0"/>
              <a:buChar char="•"/>
            </a:pPr>
            <a:r>
              <a:rPr lang="fr-FR" sz="1400" b="1" dirty="0"/>
              <a:t>Défense des droits de la personne : </a:t>
            </a:r>
            <a:r>
              <a:rPr lang="fr-FR" sz="1400" dirty="0"/>
              <a:t>elle veille à ce que chaque individu, peu importe son origine, soit respecté et protégé.  </a:t>
            </a:r>
          </a:p>
          <a:p>
            <a:r>
              <a:rPr lang="fr-FR" sz="1400" dirty="0"/>
              <a:t>L’ONU rappelle que la solidarité entre les pays est essentielle pour construire un monde plus sûr et plus juste. En favorisant la coopération, le dialogue et l’entraide, l’ONU montre qu’ensemble, nous pouvons relever les défis et vivre dans la paix.</a:t>
            </a:r>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75)</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7148778" y="2335887"/>
            <a:ext cx="3966022" cy="2641417"/>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71</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4276845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La paix au Moyen-Orient</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Au cours des dernières décennies</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a:xfrm>
            <a:off x="1599933" y="2053598"/>
            <a:ext cx="5496191" cy="4236785"/>
          </a:xfrm>
        </p:spPr>
        <p:txBody>
          <a:bodyPr>
            <a:noAutofit/>
          </a:bodyPr>
          <a:lstStyle/>
          <a:p>
            <a:r>
              <a:rPr lang="fr-CA" sz="1400" dirty="0"/>
              <a:t>Le Moyen-Orient est une région marquée par des conflits complexes qui durent depuis de nombreuses années. Cependant, plusieurs initiatives ont été mises en place pour apaiser les tensions et progresser vers la paix :</a:t>
            </a:r>
            <a:endParaRPr lang="en-US" sz="1400" dirty="0"/>
          </a:p>
          <a:p>
            <a:pPr marL="285750" lvl="0" indent="-285750">
              <a:buFont typeface="Arial" panose="020B0604020202020204" pitchFamily="34" charset="0"/>
              <a:buChar char="•"/>
            </a:pPr>
            <a:r>
              <a:rPr lang="fr-CA" sz="1400" dirty="0"/>
              <a:t>Israël et l’Organisation de libération de la Palestine (OLP) ont établi une base de dialogue dans le cadre des accords d’Oslo (1993 et 1995). </a:t>
            </a:r>
            <a:endParaRPr lang="en-US" sz="1400" dirty="0"/>
          </a:p>
          <a:p>
            <a:pPr marL="285750" lvl="0" indent="-285750">
              <a:buFont typeface="Arial" panose="020B0604020202020204" pitchFamily="34" charset="0"/>
              <a:buChar char="•"/>
            </a:pPr>
            <a:r>
              <a:rPr lang="fr-CA" sz="1400" dirty="0"/>
              <a:t>Le traité de paix israélo-jordanien (1994) a officialisé la paix entre Israël et la Jordanie.</a:t>
            </a:r>
            <a:endParaRPr lang="en-US" sz="1400" dirty="0"/>
          </a:p>
          <a:p>
            <a:pPr marL="285750" lvl="0" indent="-285750">
              <a:buFont typeface="Arial" panose="020B0604020202020204" pitchFamily="34" charset="0"/>
              <a:buChar char="•"/>
            </a:pPr>
            <a:r>
              <a:rPr lang="fr-CA" sz="1400" dirty="0"/>
              <a:t>Israël a normalisé ses relations avec plusieurs pays, dont les Émirats arabes unis et le Bahreïn dans le cadre des accords d’Abraham (2020).</a:t>
            </a:r>
            <a:endParaRPr lang="en-US" sz="1400" dirty="0"/>
          </a:p>
          <a:p>
            <a:pPr marL="285750" lvl="0" indent="-285750">
              <a:buFont typeface="Arial" panose="020B0604020202020204" pitchFamily="34" charset="0"/>
              <a:buChar char="•"/>
            </a:pPr>
            <a:r>
              <a:rPr lang="fr-CA" sz="1400" dirty="0"/>
              <a:t>À Gaza, des efforts sont faits pour améliorer les conditions de vie. Des projets appuyés par l’Organisation des Nations Unies (ONU) ont permis de reconstruire des écoles, des hôpitaux et des réseaux électriques.</a:t>
            </a:r>
            <a:endParaRPr lang="en-US" sz="1400" dirty="0"/>
          </a:p>
          <a:p>
            <a:pPr lvl="0"/>
            <a:r>
              <a:rPr lang="fr-CA" sz="1400" dirty="0"/>
              <a:t>Des initiatives locales rassemblent les populations israéliennes et palestiniennes autour de projets communs, comme des coopératives agricoles ou des programmes éducatifs pour les jeunes. L’histoire du Moyen-Orient nous rappelle que bâtir la paix demande du courage, de la persévérance et la volonté de créer un monde plus sûr.</a:t>
            </a:r>
            <a:endParaRPr lang="en-US" sz="1400" dirty="0"/>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75)</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63224" y="2119607"/>
            <a:ext cx="3997107" cy="2664738"/>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72</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70108301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Le traité de paix de Westphalie</a:t>
            </a:r>
            <a:br>
              <a:rPr lang="fr-CA" dirty="0"/>
            </a:b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(1648)</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p:txBody>
          <a:bodyPr>
            <a:normAutofit/>
          </a:bodyPr>
          <a:lstStyle/>
          <a:p>
            <a:r>
              <a:rPr lang="fr-FR" sz="1600" dirty="0"/>
              <a:t>Il y a plus de 375 ans, le traité de paix de Westphalie a mis fin à de longs conflits entre plusieurs pays d’Europe. Cet accord a prouvé que les nations pouvaient surmonter leurs différends grâce à la coopération et au respect.  </a:t>
            </a:r>
          </a:p>
          <a:p>
            <a:r>
              <a:rPr lang="fr-FR" sz="1600" dirty="0"/>
              <a:t>Ce traité a établi des règles importantes pour une coexistence pacifique. Les pays se sont engagés à respecter les frontières de chacun et à reconnaître le droit de chaque nation de prendre ses propres décisions. Ces règles ont permis d’améliorer les relations entre les États et d’éviter de nouvelles guerres.</a:t>
            </a:r>
          </a:p>
          <a:p>
            <a:r>
              <a:rPr lang="fr-FR" sz="1600" dirty="0"/>
              <a:t>Le traité de paix de Westphalie est un bel exemple de l’importance du dialogue et de la diplomatie. Il nous rappelle qu’en choisissant la coopération plutôt que le conflit, il est toujours possible de bâtir un avenir plus harmonieux. Encore aujourd’hui, cet événement historique continue d’inspirer celles et ceux qui œuvrent pour un monde fondé sur la paix et le respect.</a:t>
            </a:r>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75)</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94510" y="2037043"/>
            <a:ext cx="4201240" cy="3417884"/>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73</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5615192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La campagne internationale pour l’interdiction </a:t>
            </a:r>
            <a:br>
              <a:rPr lang="fr-CA" dirty="0"/>
            </a:br>
            <a:r>
              <a:rPr lang="fr-CA" dirty="0"/>
              <a:t>des mines antipersonnels</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a:xfrm>
            <a:off x="1599934" y="1942122"/>
            <a:ext cx="5058041" cy="400110"/>
          </a:xfrm>
        </p:spPr>
        <p:txBody>
          <a:bodyPr/>
          <a:lstStyle/>
          <a:p>
            <a:r>
              <a:rPr lang="fr-FR" dirty="0"/>
              <a:t>(</a:t>
            </a:r>
            <a:r>
              <a:rPr lang="fr-CA" dirty="0"/>
              <a:t>1997</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a:xfrm>
            <a:off x="1599934" y="2490745"/>
            <a:ext cx="5058041" cy="4236785"/>
          </a:xfrm>
        </p:spPr>
        <p:txBody>
          <a:bodyPr>
            <a:noAutofit/>
          </a:bodyPr>
          <a:lstStyle/>
          <a:p>
            <a:r>
              <a:rPr lang="fr-FR" sz="1400" dirty="0"/>
              <a:t>Il y a environ 30 ans, la signature du traité d’Ottawa a marqué une avancée majeure pour la sécurité des populations dans le monde. Cet accord interdisait l’utilisation des mines </a:t>
            </a:r>
            <a:r>
              <a:rPr lang="fr-FR" sz="1400" dirty="0" err="1"/>
              <a:t>antipersonnels</a:t>
            </a:r>
            <a:r>
              <a:rPr lang="fr-FR" sz="1400" dirty="0"/>
              <a:t>, ces armes enfouies dans le sol pendant les guerres et qui demeurent actives longtemps après la fin des conflits. Ces armes constituaient un grand danger pour les populations, en particulier pour les enfants et les familles vivant dans les régions touchées.</a:t>
            </a:r>
          </a:p>
          <a:p>
            <a:r>
              <a:rPr lang="fr-FR" sz="1400" dirty="0"/>
              <a:t>Grâce à ce traité, de nombreux pays se sont engagés à détruire leurs réserves de mines et à déminer les zones contaminées. Ces mesures ont contribué à rendre ces régions plus sûres, permettant aux populations de circuler librement, de cultiver leurs terres, d’envoyer leurs enfants à l’école ou de se déplacer sans crainte.</a:t>
            </a:r>
          </a:p>
          <a:p>
            <a:r>
              <a:rPr lang="fr-FR" sz="1400" dirty="0"/>
              <a:t>Le traité d’Ottawa nous rappelle que la paix ne se limite pas à arrêter les combats, mais qu’il faut aussi poser des gestes concrets pour rendre le monde plus sécuritaire. Il demeure aujourd’hui un exemple inspirant de coopération internationale en faveur de la sécurité et de la dignité humaine.</a:t>
            </a:r>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75)</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38545" y="2490745"/>
            <a:ext cx="4257205" cy="2838136"/>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74</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3392567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0150F-5A72-57CD-CE51-7B32A9F8D352}"/>
              </a:ext>
            </a:extLst>
          </p:cNvPr>
          <p:cNvSpPr>
            <a:spLocks noGrp="1"/>
          </p:cNvSpPr>
          <p:nvPr>
            <p:ph type="title"/>
          </p:nvPr>
        </p:nvSpPr>
        <p:spPr/>
        <p:txBody>
          <a:bodyPr/>
          <a:lstStyle/>
          <a:p>
            <a:r>
              <a:rPr lang="fr-CA" dirty="0"/>
              <a:t>Au Québec : le retour à la paix sociale après la crise d’Octobre</a:t>
            </a:r>
            <a:endParaRPr lang="fr-FR" dirty="0"/>
          </a:p>
        </p:txBody>
      </p:sp>
      <p:sp>
        <p:nvSpPr>
          <p:cNvPr id="4" name="Espace réservé du contenu 3">
            <a:extLst>
              <a:ext uri="{FF2B5EF4-FFF2-40B4-BE49-F238E27FC236}">
                <a16:creationId xmlns:a16="http://schemas.microsoft.com/office/drawing/2014/main" id="{808B1EF8-14D3-04B6-1333-D4BCAFEAA3C2}"/>
              </a:ext>
            </a:extLst>
          </p:cNvPr>
          <p:cNvSpPr>
            <a:spLocks noGrp="1"/>
          </p:cNvSpPr>
          <p:nvPr>
            <p:ph idx="10"/>
          </p:nvPr>
        </p:nvSpPr>
        <p:spPr/>
        <p:txBody>
          <a:bodyPr>
            <a:noAutofit/>
          </a:bodyPr>
          <a:lstStyle/>
          <a:p>
            <a:r>
              <a:rPr lang="fr-CA" sz="1600" dirty="0"/>
              <a:t>En 1970, le Québec a traversé une période marquée par des gestes extrêmes qui ont semé l’insécurité : la crise d’Octobre. Pour rétablir l’ordre et protéger la population, le gouvernement du Canada a appliqué la </a:t>
            </a:r>
            <a:r>
              <a:rPr lang="fr-CA" sz="1600" i="1" dirty="0"/>
              <a:t>Loi sur les mesures de guerre</a:t>
            </a:r>
            <a:r>
              <a:rPr lang="fr-CA" sz="1600" dirty="0"/>
              <a:t>, entraînant ainsi le déploiement de l’armée dans les rues et l’arrestation de plusieurs personnes.</a:t>
            </a:r>
          </a:p>
          <a:p>
            <a:r>
              <a:rPr lang="fr-CA" sz="1600" dirty="0"/>
              <a:t>Une fois la situation maîtrisée, des efforts ont été faits pour apaiser les tensions sociales et restaurer le dialogue entre le Québec et le gouvernement fédéral, malgré leurs divergences. Ces discussions ont renforcé l’idée que la paix passe avant tout.</a:t>
            </a:r>
          </a:p>
          <a:p>
            <a:r>
              <a:rPr lang="fr-CA" sz="1600" dirty="0"/>
              <a:t>Cet événement nous rappelle que, même dans des moments difficiles, choisir la paix est toujours la meilleure solution. Plutôt que de recourir à des actions extrêmes, il est préférable de privilégier le dialogue et la coopération pour construire une société plus harmonieuse et plus respectueuse.</a:t>
            </a:r>
          </a:p>
        </p:txBody>
      </p:sp>
      <p:sp>
        <p:nvSpPr>
          <p:cNvPr id="5" name="Espace réservé du contenu 4">
            <a:extLst>
              <a:ext uri="{FF2B5EF4-FFF2-40B4-BE49-F238E27FC236}">
                <a16:creationId xmlns:a16="http://schemas.microsoft.com/office/drawing/2014/main" id="{E637A266-8528-7DD3-8882-EE24FA9A919F}"/>
              </a:ext>
            </a:extLst>
          </p:cNvPr>
          <p:cNvSpPr>
            <a:spLocks noGrp="1"/>
          </p:cNvSpPr>
          <p:nvPr>
            <p:ph idx="11"/>
          </p:nvPr>
        </p:nvSpPr>
        <p:spPr/>
        <p:txBody>
          <a:bodyPr>
            <a:normAutofit lnSpcReduction="10000"/>
          </a:bodyPr>
          <a:lstStyle/>
          <a:p>
            <a:r>
              <a:rPr lang="fr-FR" dirty="0"/>
              <a:t>(Voir page 76)</a:t>
            </a:r>
          </a:p>
          <a:p>
            <a:endParaRPr lang="fr-FR" dirty="0"/>
          </a:p>
        </p:txBody>
      </p:sp>
      <p:pic>
        <p:nvPicPr>
          <p:cNvPr id="9" name="Espace réservé du contenu 8">
            <a:extLst>
              <a:ext uri="{FF2B5EF4-FFF2-40B4-BE49-F238E27FC236}">
                <a16:creationId xmlns:a16="http://schemas.microsoft.com/office/drawing/2014/main" id="{E11097EF-A757-F9CF-B00C-DBA621173DB6}"/>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6780213" y="2230383"/>
            <a:ext cx="4460875" cy="2970995"/>
          </a:xfrm>
        </p:spPr>
      </p:pic>
      <p:sp>
        <p:nvSpPr>
          <p:cNvPr id="3" name="Espace réservé du numéro de diapositive 2"/>
          <p:cNvSpPr>
            <a:spLocks noGrp="1"/>
          </p:cNvSpPr>
          <p:nvPr>
            <p:ph type="sldNum" sz="quarter" idx="14"/>
          </p:nvPr>
        </p:nvSpPr>
        <p:spPr/>
        <p:txBody>
          <a:bodyPr/>
          <a:lstStyle/>
          <a:p>
            <a:fld id="{1E8E8B7F-9C80-4A38-AD4B-25EDB5327BE9}" type="slidenum">
              <a:rPr lang="fr-CA" smtClean="0"/>
              <a:t>75</a:t>
            </a:fld>
            <a:endParaRPr lang="fr-CA"/>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23921924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DDD9BD-F193-C98A-8DDC-B68C8F6B3FAD}"/>
              </a:ext>
            </a:extLst>
          </p:cNvPr>
          <p:cNvSpPr>
            <a:spLocks noGrp="1"/>
          </p:cNvSpPr>
          <p:nvPr>
            <p:ph type="title"/>
          </p:nvPr>
        </p:nvSpPr>
        <p:spPr/>
        <p:txBody>
          <a:bodyPr/>
          <a:lstStyle/>
          <a:p>
            <a:r>
              <a:rPr lang="fr-CA" dirty="0"/>
              <a:t>Quel est le lien entre la paix et la lutte contre les changements climatiques? </a:t>
            </a:r>
            <a:endParaRPr lang="fr-FR" dirty="0"/>
          </a:p>
        </p:txBody>
      </p:sp>
      <p:sp>
        <p:nvSpPr>
          <p:cNvPr id="4" name="Espace réservé du contenu 3">
            <a:extLst>
              <a:ext uri="{FF2B5EF4-FFF2-40B4-BE49-F238E27FC236}">
                <a16:creationId xmlns:a16="http://schemas.microsoft.com/office/drawing/2014/main" id="{A585EAF9-02E9-6F00-6663-26119346E12F}"/>
              </a:ext>
            </a:extLst>
          </p:cNvPr>
          <p:cNvSpPr>
            <a:spLocks noGrp="1"/>
          </p:cNvSpPr>
          <p:nvPr>
            <p:ph idx="10"/>
          </p:nvPr>
        </p:nvSpPr>
        <p:spPr>
          <a:xfrm>
            <a:off x="1599935" y="2053597"/>
            <a:ext cx="5267590" cy="4693191"/>
          </a:xfrm>
        </p:spPr>
        <p:txBody>
          <a:bodyPr>
            <a:noAutofit/>
          </a:bodyPr>
          <a:lstStyle/>
          <a:p>
            <a:r>
              <a:rPr lang="fr-CA" sz="1300" dirty="0"/>
              <a:t>La paix joue un rôle essentiel dans la protection de notre planète. Quand les pays et les communautés privilégient le dialogue au lieu de la guerre pour résoudre leurs désaccords, ils évitent des destructions qui affectent aussi l’environnement. Les conflits armés polluent l’air, contaminent l’eau et dégradent les sols, rendant la vie encore plus difficile pour les êtres humains, les animaux et les végétaux.</a:t>
            </a:r>
          </a:p>
          <a:p>
            <a:r>
              <a:rPr lang="fr-CA" sz="1300" dirty="0"/>
              <a:t>En choisissant la paix, nous pouvons nous concentrer sur les véritables questions :</a:t>
            </a:r>
          </a:p>
          <a:p>
            <a:pPr marL="285750" lvl="0" indent="-285750">
              <a:buFont typeface="Arial" panose="020B0604020202020204" pitchFamily="34" charset="0"/>
              <a:buChar char="•"/>
            </a:pPr>
            <a:r>
              <a:rPr lang="fr-CA" sz="1300" dirty="0"/>
              <a:t>Les nations peuvent travailler ensemble pour réduire les émissions de gaz à effet de serre.</a:t>
            </a:r>
          </a:p>
          <a:p>
            <a:pPr marL="285750" lvl="0" indent="-285750">
              <a:buFont typeface="Arial" panose="020B0604020202020204" pitchFamily="34" charset="0"/>
              <a:buChar char="•"/>
            </a:pPr>
            <a:r>
              <a:rPr lang="fr-CA" sz="1300" dirty="0"/>
              <a:t>Les communautés peuvent se mobiliser pour protéger les forêts, nettoyer les océans ou préserver la biodiversité.</a:t>
            </a:r>
          </a:p>
          <a:p>
            <a:pPr marL="285750" lvl="0" indent="-285750">
              <a:buFont typeface="Arial" panose="020B0604020202020204" pitchFamily="34" charset="0"/>
              <a:buChar char="•"/>
            </a:pPr>
            <a:r>
              <a:rPr lang="fr-CA" sz="1300" dirty="0"/>
              <a:t>Les scientifiques et les gouvernements peuvent unir leurs forces pour développer des technologies propres, comme l’énergie solaire ou éolienne, qui respectent l’environnement.</a:t>
            </a:r>
          </a:p>
          <a:p>
            <a:r>
              <a:rPr lang="fr-CA" sz="1300" dirty="0"/>
              <a:t>Nous pouvons, toutes et tous, contribuer en adoptant une attitude pacifique dans nos relations avec les autres. L’écoute, l’empathie, le respect et l’ouverture sont des clés essentielles pour régler les conflits sans violence et bâtir une société plus solidaire. En cultivant ces valeurs, nous renforçons la coopération nécessaire pour relever ensemble de grands défis, comme la lutte contre les changements climatiques.</a:t>
            </a:r>
          </a:p>
        </p:txBody>
      </p:sp>
      <p:sp>
        <p:nvSpPr>
          <p:cNvPr id="5" name="Espace réservé du contenu 4">
            <a:extLst>
              <a:ext uri="{FF2B5EF4-FFF2-40B4-BE49-F238E27FC236}">
                <a16:creationId xmlns:a16="http://schemas.microsoft.com/office/drawing/2014/main" id="{6C85CCB0-1D71-B0DA-CDB1-015C052444AD}"/>
              </a:ext>
            </a:extLst>
          </p:cNvPr>
          <p:cNvSpPr>
            <a:spLocks noGrp="1"/>
          </p:cNvSpPr>
          <p:nvPr>
            <p:ph idx="11"/>
          </p:nvPr>
        </p:nvSpPr>
        <p:spPr/>
        <p:txBody>
          <a:bodyPr>
            <a:normAutofit lnSpcReduction="10000"/>
          </a:bodyPr>
          <a:lstStyle/>
          <a:p>
            <a:r>
              <a:rPr lang="fr-FR" dirty="0"/>
              <a:t>(Voir page 1)</a:t>
            </a:r>
          </a:p>
          <a:p>
            <a:endParaRPr lang="fr-FR" dirty="0"/>
          </a:p>
        </p:txBody>
      </p:sp>
      <p:pic>
        <p:nvPicPr>
          <p:cNvPr id="9" name="Espace réservé du contenu 8">
            <a:extLst>
              <a:ext uri="{FF2B5EF4-FFF2-40B4-BE49-F238E27FC236}">
                <a16:creationId xmlns:a16="http://schemas.microsoft.com/office/drawing/2014/main" id="{7B38247E-8C15-B345-3199-F3F692FFD910}"/>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7085159" y="2053598"/>
            <a:ext cx="4155929" cy="2337428"/>
          </a:xfrm>
        </p:spPr>
      </p:pic>
      <p:sp>
        <p:nvSpPr>
          <p:cNvPr id="3" name="Espace réservé du numéro de diapositive 2"/>
          <p:cNvSpPr>
            <a:spLocks noGrp="1"/>
          </p:cNvSpPr>
          <p:nvPr>
            <p:ph type="sldNum" sz="quarter" idx="14"/>
          </p:nvPr>
        </p:nvSpPr>
        <p:spPr/>
        <p:txBody>
          <a:bodyPr/>
          <a:lstStyle/>
          <a:p>
            <a:fld id="{1E8E8B7F-9C80-4A38-AD4B-25EDB5327BE9}" type="slidenum">
              <a:rPr lang="fr-CA" smtClean="0"/>
              <a:t>76</a:t>
            </a:fld>
            <a:endParaRPr lang="fr-CA"/>
          </a:p>
        </p:txBody>
      </p:sp>
      <p:sp>
        <p:nvSpPr>
          <p:cNvPr id="8" name="Rectangle 7">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Rectangle 9"/>
          <p:cNvSpPr/>
          <p:nvPr/>
        </p:nvSpPr>
        <p:spPr>
          <a:xfrm>
            <a:off x="10090150" y="5962287"/>
            <a:ext cx="1263650" cy="285750"/>
          </a:xfrm>
          <a:prstGeom prst="rect">
            <a:avLst/>
          </a:prstGeom>
          <a:solidFill>
            <a:srgbClr val="E9D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1" name="ZoneTexte 10">
            <a:hlinkClick r:id="rId4"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10286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3125F-630C-D7BE-86F0-519DFC287B4E}"/>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D9D14804-80C0-E365-D8EA-1A1140811777}"/>
              </a:ext>
            </a:extLst>
          </p:cNvPr>
          <p:cNvSpPr txBox="1"/>
          <p:nvPr/>
        </p:nvSpPr>
        <p:spPr>
          <a:xfrm>
            <a:off x="1332648" y="2929541"/>
            <a:ext cx="5556738" cy="707886"/>
          </a:xfrm>
          <a:prstGeom prst="rect">
            <a:avLst/>
          </a:prstGeom>
          <a:noFill/>
        </p:spPr>
        <p:txBody>
          <a:bodyPr wrap="square" rtlCol="0">
            <a:spAutoFit/>
          </a:bodyPr>
          <a:lstStyle/>
          <a:p>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a:t>
            </a:r>
            <a:r>
              <a:rPr lang="fr-CA" sz="2000" b="1" dirty="0">
                <a:effectLst/>
                <a:latin typeface="Calibri" panose="020F0502020204030204" pitchFamily="34" charset="0"/>
                <a:ea typeface="Aptos" panose="020B0004020202020204" pitchFamily="34" charset="0"/>
                <a:cs typeface="Calibri" panose="020F0502020204030204" pitchFamily="34" charset="0"/>
              </a:rPr>
              <a:t>une initiative inspirante </a:t>
            </a:r>
            <a:br>
              <a:rPr lang="fr-CA" sz="2000" b="1" dirty="0">
                <a:effectLst/>
                <a:latin typeface="Calibri" panose="020F0502020204030204" pitchFamily="34" charset="0"/>
                <a:ea typeface="Aptos" panose="020B0004020202020204" pitchFamily="34" charset="0"/>
                <a:cs typeface="Calibri" panose="020F0502020204030204" pitchFamily="34" charset="0"/>
              </a:rPr>
            </a:br>
            <a:r>
              <a:rPr lang="fr-CA" sz="2000" b="1" dirty="0">
                <a:effectLst/>
                <a:latin typeface="Calibri" panose="020F0502020204030204" pitchFamily="34" charset="0"/>
                <a:ea typeface="Aptos" panose="020B0004020202020204" pitchFamily="34" charset="0"/>
                <a:cs typeface="Calibri" panose="020F0502020204030204" pitchFamily="34" charset="0"/>
              </a:rPr>
              <a:t>ou 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6" name="Groupe 35">
            <a:extLst>
              <a:ext uri="{FF2B5EF4-FFF2-40B4-BE49-F238E27FC236}">
                <a16:creationId xmlns:a16="http://schemas.microsoft.com/office/drawing/2014/main" id="{28ACA105-7CE7-113E-4630-E393017AE84B}"/>
              </a:ext>
            </a:extLst>
          </p:cNvPr>
          <p:cNvGrpSpPr/>
          <p:nvPr/>
        </p:nvGrpSpPr>
        <p:grpSpPr>
          <a:xfrm>
            <a:off x="6552521" y="3914343"/>
            <a:ext cx="3963688" cy="651558"/>
            <a:chOff x="6895663" y="3569460"/>
            <a:chExt cx="3963688" cy="651558"/>
          </a:xfrm>
        </p:grpSpPr>
        <p:sp>
          <p:nvSpPr>
            <p:cNvPr id="10" name="Rectangle : coins arrondis 9">
              <a:extLst>
                <a:ext uri="{FF2B5EF4-FFF2-40B4-BE49-F238E27FC236}">
                  <a16:creationId xmlns:a16="http://schemas.microsoft.com/office/drawing/2014/main" id="{917B7C57-5E73-BC35-EF74-025FE42119B9}"/>
                </a:ext>
              </a:extLst>
            </p:cNvPr>
            <p:cNvSpPr/>
            <p:nvPr/>
          </p:nvSpPr>
          <p:spPr>
            <a:xfrm>
              <a:off x="7716163" y="3580613"/>
              <a:ext cx="2316412"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1EE8635C-BB05-3BC0-5E3A-5628EFDA8D17}"/>
                </a:ext>
              </a:extLst>
            </p:cNvPr>
            <p:cNvSpPr txBox="1">
              <a:spLocks/>
            </p:cNvSpPr>
            <p:nvPr/>
          </p:nvSpPr>
          <p:spPr>
            <a:xfrm>
              <a:off x="7756269" y="3569460"/>
              <a:ext cx="2236200" cy="400110"/>
            </a:xfrm>
            <a:prstGeom prst="rect">
              <a:avLst/>
            </a:prstGeom>
            <a:noFill/>
          </p:spPr>
          <p:txBody>
            <a:bodyPr wrap="square" rtlCol="0">
              <a:spAutoFit/>
            </a:bodyPr>
            <a:lstStyle/>
            <a:p>
              <a:pPr algn="ctr"/>
              <a:r>
                <a:rPr lang="fr-CA" sz="2000" b="1" dirty="0">
                  <a:solidFill>
                    <a:srgbClr val="212121"/>
                  </a:solidFill>
                  <a:latin typeface="Calibri" panose="020F0502020204030204" pitchFamily="34" charset="0"/>
                  <a:ea typeface="Aptos" panose="020B0004020202020204" pitchFamily="34" charset="0"/>
                  <a:cs typeface="Calibri" panose="020F0502020204030204" pitchFamily="34" charset="0"/>
                </a:rPr>
                <a:t>Le concert Live </a:t>
              </a:r>
              <a:r>
                <a:rPr lang="fr-CA" sz="2000" b="1" dirty="0" err="1">
                  <a:solidFill>
                    <a:srgbClr val="212121"/>
                  </a:solidFill>
                  <a:latin typeface="Calibri" panose="020F0502020204030204" pitchFamily="34" charset="0"/>
                  <a:ea typeface="Aptos" panose="020B0004020202020204" pitchFamily="34" charset="0"/>
                  <a:cs typeface="Calibri" panose="020F0502020204030204" pitchFamily="34" charset="0"/>
                </a:rPr>
                <a:t>Aid</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81)</a:t>
              </a:r>
            </a:p>
          </p:txBody>
        </p:sp>
      </p:grpSp>
      <p:sp>
        <p:nvSpPr>
          <p:cNvPr id="3" name="ZoneTexte 2">
            <a:extLst>
              <a:ext uri="{FF2B5EF4-FFF2-40B4-BE49-F238E27FC236}">
                <a16:creationId xmlns:a16="http://schemas.microsoft.com/office/drawing/2014/main" id="{AB3D5A50-3B6F-977F-24D4-9A0F5F9B0029}"/>
              </a:ext>
            </a:extLst>
          </p:cNvPr>
          <p:cNvSpPr txBox="1"/>
          <p:nvPr/>
        </p:nvSpPr>
        <p:spPr>
          <a:xfrm>
            <a:off x="1332648" y="2171600"/>
            <a:ext cx="3656825" cy="646331"/>
          </a:xfrm>
          <a:prstGeom prst="rect">
            <a:avLst/>
          </a:prstGeom>
          <a:noFill/>
        </p:spPr>
        <p:txBody>
          <a:bodyPr wrap="square" rtlCol="0">
            <a:spAutoFit/>
          </a:bodyPr>
          <a:lstStyle/>
          <a:p>
            <a:r>
              <a:rPr lang="fr-CA" sz="3600" b="1" kern="1400" spc="-50" dirty="0">
                <a:solidFill>
                  <a:srgbClr val="68C16A"/>
                </a:solidFill>
                <a:latin typeface="Calibri" panose="020F0502020204030204" pitchFamily="34" charset="0"/>
                <a:ea typeface="Times New Roman" panose="02020603050405020304" pitchFamily="18" charset="0"/>
                <a:cs typeface="Calibri" panose="020F0502020204030204" pitchFamily="34" charset="0"/>
              </a:rPr>
              <a:t>La solidarité</a:t>
            </a:r>
            <a:endParaRPr lang="fr-CA" sz="3600" kern="1400" spc="-50" dirty="0">
              <a:solidFill>
                <a:srgbClr val="68C16A"/>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4" name="Groupe 3">
            <a:extLst>
              <a:ext uri="{FF2B5EF4-FFF2-40B4-BE49-F238E27FC236}">
                <a16:creationId xmlns:a16="http://schemas.microsoft.com/office/drawing/2014/main" id="{C9DF5434-2EF2-A66F-4CA8-520E377E80E6}"/>
              </a:ext>
            </a:extLst>
          </p:cNvPr>
          <p:cNvGrpSpPr/>
          <p:nvPr/>
        </p:nvGrpSpPr>
        <p:grpSpPr>
          <a:xfrm>
            <a:off x="6699677" y="989474"/>
            <a:ext cx="3663103" cy="909502"/>
            <a:chOff x="6895502" y="1074123"/>
            <a:chExt cx="3663103" cy="909502"/>
          </a:xfrm>
        </p:grpSpPr>
        <p:sp>
          <p:nvSpPr>
            <p:cNvPr id="12" name="Rectangle : coins arrondis 11">
              <a:extLst>
                <a:ext uri="{FF2B5EF4-FFF2-40B4-BE49-F238E27FC236}">
                  <a16:creationId xmlns:a16="http://schemas.microsoft.com/office/drawing/2014/main" id="{ED30EC5B-041A-C61F-2C1B-7CEB4BE0BB15}"/>
                </a:ext>
              </a:extLst>
            </p:cNvPr>
            <p:cNvSpPr/>
            <p:nvPr/>
          </p:nvSpPr>
          <p:spPr>
            <a:xfrm>
              <a:off x="6895502" y="1109026"/>
              <a:ext cx="3663103" cy="629086"/>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hlinkClick r:id="rId3" action="ppaction://hlinksldjump"/>
              <a:extLst>
                <a:ext uri="{FF2B5EF4-FFF2-40B4-BE49-F238E27FC236}">
                  <a16:creationId xmlns:a16="http://schemas.microsoft.com/office/drawing/2014/main" id="{7212A77D-3F8D-B1E2-3B9C-9A2074C738A3}"/>
                </a:ext>
              </a:extLst>
            </p:cNvPr>
            <p:cNvSpPr txBox="1">
              <a:spLocks/>
            </p:cNvSpPr>
            <p:nvPr/>
          </p:nvSpPr>
          <p:spPr>
            <a:xfrm>
              <a:off x="6901778" y="1074123"/>
              <a:ext cx="3656825" cy="707886"/>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La reconstruction après la Seconde Guerre mondiale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ZoneTexte 13">
              <a:extLst>
                <a:ext uri="{FF2B5EF4-FFF2-40B4-BE49-F238E27FC236}">
                  <a16:creationId xmlns:a16="http://schemas.microsoft.com/office/drawing/2014/main" id="{C70D2246-744C-67C0-B085-88430605A54C}"/>
                </a:ext>
              </a:extLst>
            </p:cNvPr>
            <p:cNvSpPr txBox="1"/>
            <p:nvPr/>
          </p:nvSpPr>
          <p:spPr>
            <a:xfrm>
              <a:off x="6901779" y="1737404"/>
              <a:ext cx="3656825"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78)</a:t>
              </a:r>
            </a:p>
          </p:txBody>
        </p:sp>
      </p:grpSp>
      <p:grpSp>
        <p:nvGrpSpPr>
          <p:cNvPr id="45" name="Groupe 44">
            <a:extLst>
              <a:ext uri="{FF2B5EF4-FFF2-40B4-BE49-F238E27FC236}">
                <a16:creationId xmlns:a16="http://schemas.microsoft.com/office/drawing/2014/main" id="{3BF6768D-56BE-0047-D3C5-4E9D3BF35400}"/>
              </a:ext>
            </a:extLst>
          </p:cNvPr>
          <p:cNvGrpSpPr/>
          <p:nvPr/>
        </p:nvGrpSpPr>
        <p:grpSpPr>
          <a:xfrm>
            <a:off x="5154171" y="3084199"/>
            <a:ext cx="6754104" cy="651558"/>
            <a:chOff x="2385425" y="3493199"/>
            <a:chExt cx="3211057" cy="651558"/>
          </a:xfrm>
        </p:grpSpPr>
        <p:sp>
          <p:nvSpPr>
            <p:cNvPr id="46" name="Rectangle : coins arrondis 45">
              <a:extLst>
                <a:ext uri="{FF2B5EF4-FFF2-40B4-BE49-F238E27FC236}">
                  <a16:creationId xmlns:a16="http://schemas.microsoft.com/office/drawing/2014/main" id="{829CED31-BE50-D929-23A4-4F92F452EF04}"/>
                </a:ext>
              </a:extLst>
            </p:cNvPr>
            <p:cNvSpPr/>
            <p:nvPr/>
          </p:nvSpPr>
          <p:spPr>
            <a:xfrm>
              <a:off x="2810494" y="3504352"/>
              <a:ext cx="2493778"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a:hlinkClick r:id="rId4" action="ppaction://hlinksldjump"/>
              <a:extLst>
                <a:ext uri="{FF2B5EF4-FFF2-40B4-BE49-F238E27FC236}">
                  <a16:creationId xmlns:a16="http://schemas.microsoft.com/office/drawing/2014/main" id="{678AB67E-FB5C-1B37-919D-F86220AC7845}"/>
                </a:ext>
              </a:extLst>
            </p:cNvPr>
            <p:cNvSpPr txBox="1">
              <a:spLocks/>
            </p:cNvSpPr>
            <p:nvPr/>
          </p:nvSpPr>
          <p:spPr>
            <a:xfrm>
              <a:off x="2824803" y="3493199"/>
              <a:ext cx="2465162"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Le travail des jeunes pour des projets solidaires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8" name="ZoneTexte 47">
              <a:extLst>
                <a:ext uri="{FF2B5EF4-FFF2-40B4-BE49-F238E27FC236}">
                  <a16:creationId xmlns:a16="http://schemas.microsoft.com/office/drawing/2014/main" id="{0072AA40-EA21-0CE0-65C2-492EF5DB6634}"/>
                </a:ext>
              </a:extLst>
            </p:cNvPr>
            <p:cNvSpPr txBox="1"/>
            <p:nvPr/>
          </p:nvSpPr>
          <p:spPr>
            <a:xfrm>
              <a:off x="2385425" y="3898536"/>
              <a:ext cx="3211057"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80)</a:t>
              </a:r>
            </a:p>
          </p:txBody>
        </p:sp>
      </p:grpSp>
      <p:grpSp>
        <p:nvGrpSpPr>
          <p:cNvPr id="29" name="Groupe 35">
            <a:extLst>
              <a:ext uri="{FF2B5EF4-FFF2-40B4-BE49-F238E27FC236}">
                <a16:creationId xmlns:a16="http://schemas.microsoft.com/office/drawing/2014/main" id="{28ACA105-7CE7-113E-4630-E393017AE84B}"/>
              </a:ext>
            </a:extLst>
          </p:cNvPr>
          <p:cNvGrpSpPr/>
          <p:nvPr/>
        </p:nvGrpSpPr>
        <p:grpSpPr>
          <a:xfrm>
            <a:off x="5541669" y="2188153"/>
            <a:ext cx="5988594" cy="651558"/>
            <a:chOff x="6895663" y="3569460"/>
            <a:chExt cx="3963688" cy="651558"/>
          </a:xfrm>
        </p:grpSpPr>
        <p:sp>
          <p:nvSpPr>
            <p:cNvPr id="30" name="Rectangle : coins arrondis 9">
              <a:extLst>
                <a:ext uri="{FF2B5EF4-FFF2-40B4-BE49-F238E27FC236}">
                  <a16:creationId xmlns:a16="http://schemas.microsoft.com/office/drawing/2014/main" id="{917B7C57-5E73-BC35-EF74-025FE42119B9}"/>
                </a:ext>
              </a:extLst>
            </p:cNvPr>
            <p:cNvSpPr/>
            <p:nvPr/>
          </p:nvSpPr>
          <p:spPr>
            <a:xfrm>
              <a:off x="7340644" y="3580613"/>
              <a:ext cx="3067448"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ZoneTexte 10">
              <a:hlinkClick r:id="rId5" action="ppaction://hlinksldjump"/>
              <a:extLst>
                <a:ext uri="{FF2B5EF4-FFF2-40B4-BE49-F238E27FC236}">
                  <a16:creationId xmlns:a16="http://schemas.microsoft.com/office/drawing/2014/main" id="{1EE8635C-BB05-3BC0-5E3A-5628EFDA8D17}"/>
                </a:ext>
              </a:extLst>
            </p:cNvPr>
            <p:cNvSpPr txBox="1">
              <a:spLocks/>
            </p:cNvSpPr>
            <p:nvPr/>
          </p:nvSpPr>
          <p:spPr>
            <a:xfrm>
              <a:off x="7367189" y="3569460"/>
              <a:ext cx="3014358"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La lutte contre les inégalités alimentaires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2"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79)</a:t>
              </a:r>
            </a:p>
          </p:txBody>
        </p:sp>
      </p:grpSp>
      <p:grpSp>
        <p:nvGrpSpPr>
          <p:cNvPr id="49" name="Groupe 35">
            <a:extLst>
              <a:ext uri="{FF2B5EF4-FFF2-40B4-BE49-F238E27FC236}">
                <a16:creationId xmlns:a16="http://schemas.microsoft.com/office/drawing/2014/main" id="{28ACA105-7CE7-113E-4630-E393017AE84B}"/>
              </a:ext>
            </a:extLst>
          </p:cNvPr>
          <p:cNvGrpSpPr/>
          <p:nvPr/>
        </p:nvGrpSpPr>
        <p:grpSpPr>
          <a:xfrm>
            <a:off x="6041405" y="4809547"/>
            <a:ext cx="4987544" cy="651558"/>
            <a:chOff x="6895663" y="3569460"/>
            <a:chExt cx="3963688" cy="651558"/>
          </a:xfrm>
        </p:grpSpPr>
        <p:sp>
          <p:nvSpPr>
            <p:cNvPr id="50" name="Rectangle : coins arrondis 9">
              <a:extLst>
                <a:ext uri="{FF2B5EF4-FFF2-40B4-BE49-F238E27FC236}">
                  <a16:creationId xmlns:a16="http://schemas.microsoft.com/office/drawing/2014/main" id="{917B7C57-5E73-BC35-EF74-025FE42119B9}"/>
                </a:ext>
              </a:extLst>
            </p:cNvPr>
            <p:cNvSpPr/>
            <p:nvPr/>
          </p:nvSpPr>
          <p:spPr>
            <a:xfrm>
              <a:off x="7233608" y="3580613"/>
              <a:ext cx="3281522"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ZoneTexte 10">
              <a:hlinkClick r:id="rId6" action="ppaction://hlinksldjump"/>
              <a:extLst>
                <a:ext uri="{FF2B5EF4-FFF2-40B4-BE49-F238E27FC236}">
                  <a16:creationId xmlns:a16="http://schemas.microsoft.com/office/drawing/2014/main" id="{1EE8635C-BB05-3BC0-5E3A-5628EFDA8D17}"/>
                </a:ext>
              </a:extLst>
            </p:cNvPr>
            <p:cNvSpPr txBox="1">
              <a:spLocks/>
            </p:cNvSpPr>
            <p:nvPr/>
          </p:nvSpPr>
          <p:spPr>
            <a:xfrm>
              <a:off x="7203091" y="3569460"/>
              <a:ext cx="3342557"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La solidarité après le séisme en Haïti</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2"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82)</a:t>
              </a:r>
            </a:p>
          </p:txBody>
        </p:sp>
      </p:grpSp>
      <p:sp>
        <p:nvSpPr>
          <p:cNvPr id="2" name="Espace réservé du numéro de diapositive 1"/>
          <p:cNvSpPr>
            <a:spLocks noGrp="1"/>
          </p:cNvSpPr>
          <p:nvPr>
            <p:ph type="sldNum" sz="quarter" idx="10"/>
          </p:nvPr>
        </p:nvSpPr>
        <p:spPr/>
        <p:txBody>
          <a:bodyPr/>
          <a:lstStyle/>
          <a:p>
            <a:fld id="{1E8E8B7F-9C80-4A38-AD4B-25EDB5327BE9}" type="slidenum">
              <a:rPr lang="fr-CA" smtClean="0"/>
              <a:t>77</a:t>
            </a:fld>
            <a:endParaRPr lang="fr-CA"/>
          </a:p>
        </p:txBody>
      </p:sp>
    </p:spTree>
    <p:extLst>
      <p:ext uri="{BB962C8B-B14F-4D97-AF65-F5344CB8AC3E}">
        <p14:creationId xmlns:p14="http://schemas.microsoft.com/office/powerpoint/2010/main" val="130416053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La reconstruction après la Seconde Guerre mondiale</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(1945)</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p:txBody>
          <a:bodyPr>
            <a:noAutofit/>
          </a:bodyPr>
          <a:lstStyle/>
          <a:p>
            <a:r>
              <a:rPr lang="fr-FR" sz="1500" dirty="0"/>
              <a:t>Il y a environ 80 ans, à la fin de la Seconde Guerre mondiale, de nombreux pays se sont unis pour réparer les dégâts causés par le conflit. Les villes étaient en ruines, des millions de personnes se retrouvaient sans abri et les écoles ainsi que les hôpitaux ne pouvaient plus fonctionner. Face à cette situation, les nations du monde entier ont décidé de collaborer pour aider les populations à reconstruire leur vie.</a:t>
            </a:r>
          </a:p>
          <a:p>
            <a:r>
              <a:rPr lang="fr-FR" sz="1500" dirty="0"/>
              <a:t>Des organisations internationales, telles que l’Organisation </a:t>
            </a:r>
            <a:br>
              <a:rPr lang="fr-FR" sz="1500" dirty="0"/>
            </a:br>
            <a:r>
              <a:rPr lang="fr-FR" sz="1500" dirty="0"/>
              <a:t>des Nations Unies, ont été créées dans le but de renforcer la coopération entre les pays et d’empêcher de nouvelles destructions. La solidarité entre les nations a permis non seulement de rebâtir ce qui avait été détruit, mais aussi </a:t>
            </a:r>
            <a:br>
              <a:rPr lang="fr-FR" sz="1500" dirty="0"/>
            </a:br>
            <a:r>
              <a:rPr lang="fr-FR" sz="1500" dirty="0"/>
              <a:t>de poser les bases d’un monde plus uni et pacifique.</a:t>
            </a:r>
          </a:p>
          <a:p>
            <a:r>
              <a:rPr lang="fr-FR" sz="1500" dirty="0"/>
              <a:t>Cet effort collectif est un exemple inspirant démontrant que, même après des épreuves très difficiles, la solidarité peut ouvrir la voie à un avenir meilleur pour toutes et tous. Il nous rappelle que, lorsque les peuples s’entraident, ils peuvent surmonter les plus gros défis et faire de grands progrès pour l’humanité.</a:t>
            </a:r>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83)</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70032" y="2057582"/>
            <a:ext cx="4225718" cy="2846799"/>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78</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417522127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La lutte contre les inégalités alimentaires</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De nos jours</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a:xfrm>
            <a:off x="1599934" y="2053598"/>
            <a:ext cx="5191391" cy="4236785"/>
          </a:xfrm>
        </p:spPr>
        <p:txBody>
          <a:bodyPr>
            <a:noAutofit/>
          </a:bodyPr>
          <a:lstStyle/>
          <a:p>
            <a:r>
              <a:rPr lang="fr-CA" sz="1300" dirty="0"/>
              <a:t>Aujourd’hui, des organisations humanitaires, des gouvernements et des citoyennes et citoyens unissent leurs efforts pour réduire les inégalités alimentaires. L’objectif est de garantir que toutes les personnes, peu importe leur pays ou leur situation, aient accès à une alimentation suffisante, saine et nourrissante.</a:t>
            </a:r>
            <a:endParaRPr lang="en-US" sz="1300" dirty="0"/>
          </a:p>
          <a:p>
            <a:r>
              <a:rPr lang="fr-CA" sz="1300" dirty="0"/>
              <a:t>Pour y parvenir, plusieurs actions sont mises en place :</a:t>
            </a:r>
            <a:endParaRPr lang="en-US" sz="1300" dirty="0"/>
          </a:p>
          <a:p>
            <a:pPr marL="285750" lvl="0" indent="-285750">
              <a:buFont typeface="Arial" panose="020B0604020202020204" pitchFamily="34" charset="0"/>
              <a:buChar char="•"/>
            </a:pPr>
            <a:r>
              <a:rPr lang="fr-CA" sz="1300" dirty="0"/>
              <a:t>Des programmes scolaires offrent des repas aux enfants afin de favoriser leur santé et leur apprentissage.</a:t>
            </a:r>
            <a:endParaRPr lang="en-US" sz="1300" dirty="0"/>
          </a:p>
          <a:p>
            <a:pPr marL="285750" lvl="0" indent="-285750">
              <a:buFont typeface="Arial" panose="020B0604020202020204" pitchFamily="34" charset="0"/>
              <a:buChar char="•"/>
            </a:pPr>
            <a:r>
              <a:rPr lang="fr-CA" sz="1300" dirty="0"/>
              <a:t>Des organisations, comme le Programme alimentaire mondial, distribuent des repas d’urgence aux populations qui souffrent de crises alimentaires.</a:t>
            </a:r>
            <a:endParaRPr lang="en-US" sz="1300" dirty="0"/>
          </a:p>
          <a:p>
            <a:pPr marL="285750" lvl="0" indent="-285750">
              <a:buFont typeface="Arial" panose="020B0604020202020204" pitchFamily="34" charset="0"/>
              <a:buChar char="•"/>
            </a:pPr>
            <a:r>
              <a:rPr lang="fr-CA" sz="1300" dirty="0"/>
              <a:t>Des campagnes sensibilisent à la réduction du gaspillage alimentaire et soutiennent des initiatives locales.</a:t>
            </a:r>
            <a:endParaRPr lang="en-US" sz="1300" dirty="0"/>
          </a:p>
          <a:p>
            <a:r>
              <a:rPr lang="fr-CA" sz="1300" dirty="0"/>
              <a:t>Lutter contre la faim dans le monde, ce n’est pas seulement fournir de la nourriture, mais c’est aussi s’engager envers la dignité humaine et l’égalité des chances. Assurer un accès équitable à la nourriture pour toutes et tous contribue à bâtir un monde plus juste et solidaire, où chaque personne a les mêmes chances de s’épanouir. Cet effort collectif prouve qu’en nous unissant, nous pouvons relever les plus grands défis de notre époque : offrir à chaque personne une vie sans faim et pleine d’espoir.</a:t>
            </a:r>
            <a:endParaRPr lang="en-US" sz="1300" dirty="0"/>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83)</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70032" y="2072409"/>
            <a:ext cx="4225718" cy="2817145"/>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79</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401146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10FCC2-973C-EDE4-AB7E-A9A6D3595BD9}"/>
              </a:ext>
            </a:extLst>
          </p:cNvPr>
          <p:cNvSpPr>
            <a:spLocks noGrp="1"/>
          </p:cNvSpPr>
          <p:nvPr>
            <p:ph type="title"/>
          </p:nvPr>
        </p:nvSpPr>
        <p:spPr/>
        <p:txBody>
          <a:bodyPr/>
          <a:lstStyle/>
          <a:p>
            <a:r>
              <a:rPr lang="fr-CA" dirty="0"/>
              <a:t>La Pax Romana</a:t>
            </a:r>
          </a:p>
        </p:txBody>
      </p:sp>
      <p:sp>
        <p:nvSpPr>
          <p:cNvPr id="3" name="Espace réservé du contenu 2">
            <a:extLst>
              <a:ext uri="{FF2B5EF4-FFF2-40B4-BE49-F238E27FC236}">
                <a16:creationId xmlns:a16="http://schemas.microsoft.com/office/drawing/2014/main" id="{FCFEA896-B450-3E1E-C5B0-0ED01D6DB490}"/>
              </a:ext>
            </a:extLst>
          </p:cNvPr>
          <p:cNvSpPr>
            <a:spLocks noGrp="1"/>
          </p:cNvSpPr>
          <p:nvPr>
            <p:ph idx="1"/>
          </p:nvPr>
        </p:nvSpPr>
        <p:spPr/>
        <p:txBody>
          <a:bodyPr/>
          <a:lstStyle/>
          <a:p>
            <a:r>
              <a:rPr lang="fr-CA" dirty="0"/>
              <a:t>(De 27 av. è. c. à 180 è. c.)</a:t>
            </a:r>
            <a:endParaRPr lang="fr-CA" kern="1400" spc="-50" dirty="0">
              <a:ea typeface="Times New Roman" panose="02020603050405020304" pitchFamily="18" charset="0"/>
            </a:endParaRPr>
          </a:p>
        </p:txBody>
      </p:sp>
      <p:sp>
        <p:nvSpPr>
          <p:cNvPr id="4" name="Espace réservé du contenu 3">
            <a:extLst>
              <a:ext uri="{FF2B5EF4-FFF2-40B4-BE49-F238E27FC236}">
                <a16:creationId xmlns:a16="http://schemas.microsoft.com/office/drawing/2014/main" id="{70BF2787-6757-4D5E-8056-D7B3FA7CD470}"/>
              </a:ext>
            </a:extLst>
          </p:cNvPr>
          <p:cNvSpPr>
            <a:spLocks noGrp="1"/>
          </p:cNvSpPr>
          <p:nvPr>
            <p:ph idx="10"/>
          </p:nvPr>
        </p:nvSpPr>
        <p:spPr>
          <a:xfrm>
            <a:off x="1599935" y="2053598"/>
            <a:ext cx="4047104" cy="4236785"/>
          </a:xfrm>
        </p:spPr>
        <p:txBody>
          <a:bodyPr>
            <a:normAutofit/>
          </a:bodyPr>
          <a:lstStyle/>
          <a:p>
            <a:r>
              <a:rPr lang="fr-CA" sz="1600" dirty="0"/>
              <a:t>La Pax Romana a été une période de paix et de stabilité au sein de l’Empire romain, s’étendant sur environ 200 ans. Pendant cette ère, les guerres internes étaient rares, ce qui permettait aux populations de vivre en sécurité et de se consacrer à la construction d’un avenir meilleur. Les Romains en ont profité pour faire progresser leur société, bâtissant routes, aqueducs et monuments, dont certains sont encore célèbres aujourd’hui.</a:t>
            </a:r>
            <a:endParaRPr lang="en-US" sz="1600" dirty="0"/>
          </a:p>
        </p:txBody>
      </p:sp>
      <p:sp>
        <p:nvSpPr>
          <p:cNvPr id="5" name="Espace réservé du contenu 4">
            <a:extLst>
              <a:ext uri="{FF2B5EF4-FFF2-40B4-BE49-F238E27FC236}">
                <a16:creationId xmlns:a16="http://schemas.microsoft.com/office/drawing/2014/main" id="{07FE8CCC-FE6F-3E22-D312-7D1CA73D86BE}"/>
              </a:ext>
            </a:extLst>
          </p:cNvPr>
          <p:cNvSpPr>
            <a:spLocks noGrp="1"/>
          </p:cNvSpPr>
          <p:nvPr>
            <p:ph idx="11"/>
          </p:nvPr>
        </p:nvSpPr>
        <p:spPr/>
        <p:txBody>
          <a:bodyPr>
            <a:normAutofit fontScale="92500"/>
          </a:bodyPr>
          <a:lstStyle/>
          <a:p>
            <a:r>
              <a:rPr lang="fr-FR" dirty="0"/>
              <a:t>(Voir page 9)</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59204" y="1816443"/>
            <a:ext cx="4923855" cy="3526919"/>
          </a:xfrm>
          <a:prstGeom prst="rect">
            <a:avLst/>
          </a:prstGeom>
        </p:spPr>
      </p:pic>
      <p:sp>
        <p:nvSpPr>
          <p:cNvPr id="9" name="ZoneTexte 8">
            <a:extLst>
              <a:ext uri="{FF2B5EF4-FFF2-40B4-BE49-F238E27FC236}">
                <a16:creationId xmlns:a16="http://schemas.microsoft.com/office/drawing/2014/main" id="{E5802134-A47A-F4FE-FFB9-FE6338542372}"/>
              </a:ext>
            </a:extLst>
          </p:cNvPr>
          <p:cNvSpPr txBox="1"/>
          <p:nvPr/>
        </p:nvSpPr>
        <p:spPr>
          <a:xfrm>
            <a:off x="8726380" y="5343362"/>
            <a:ext cx="2249214" cy="276999"/>
          </a:xfrm>
          <a:prstGeom prst="rect">
            <a:avLst/>
          </a:prstGeom>
          <a:noFill/>
        </p:spPr>
        <p:txBody>
          <a:bodyPr wrap="square" rtlCol="0">
            <a:spAutoFit/>
          </a:bodyPr>
          <a:lstStyle/>
          <a:p>
            <a:pPr algn="r"/>
            <a:r>
              <a:rPr lang="fr-FR"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Toile de Jacques Dumont. Représentation de la paix romaine. </a:t>
            </a:r>
            <a:br>
              <a:rPr lang="fr-FR"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br>
            <a:r>
              <a:rPr lang="fr-FR"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Source : </a:t>
            </a:r>
            <a:r>
              <a:rPr lang="fr-FR" sz="600" kern="1400" spc="-50" dirty="0" err="1">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Alloprof</a:t>
            </a:r>
            <a:r>
              <a:rPr lang="fr-FR" sz="6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 image libre de droits. </a:t>
            </a:r>
            <a:endParaRPr lang="fr-CA" sz="6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6" name="Espace réservé du numéro de diapositive 5"/>
          <p:cNvSpPr>
            <a:spLocks noGrp="1"/>
          </p:cNvSpPr>
          <p:nvPr>
            <p:ph type="sldNum" sz="quarter" idx="14"/>
          </p:nvPr>
        </p:nvSpPr>
        <p:spPr/>
        <p:txBody>
          <a:bodyPr/>
          <a:lstStyle/>
          <a:p>
            <a:fld id="{CEB3DBC7-5727-4644-8450-8B02E3206B10}" type="slidenum">
              <a:rPr lang="fr-CA" smtClean="0"/>
              <a:t>8</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77974125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Le travail des jeunes pour des projets solidaires</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Au cours des dernières décennies</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a:xfrm>
            <a:off x="1599934" y="2053598"/>
            <a:ext cx="5270098" cy="4236785"/>
          </a:xfrm>
        </p:spPr>
        <p:txBody>
          <a:bodyPr>
            <a:noAutofit/>
          </a:bodyPr>
          <a:lstStyle/>
          <a:p>
            <a:r>
              <a:rPr lang="fr-FR" sz="1300" dirty="0"/>
              <a:t>De plus en plus de jeunes s’engagent dans des projets solidaires pour aider leur communauté et contribuer à un monde meilleur. Parmi leurs actions, on compte : </a:t>
            </a:r>
          </a:p>
          <a:p>
            <a:pPr marL="285750" indent="-285750">
              <a:buFont typeface="Arial" panose="020B0604020202020204" pitchFamily="34" charset="0"/>
              <a:buChar char="•"/>
            </a:pPr>
            <a:r>
              <a:rPr lang="fr-FR" sz="1300" dirty="0"/>
              <a:t>la collecte de denrées alimentaires pour les familles démunies;</a:t>
            </a:r>
          </a:p>
          <a:p>
            <a:pPr marL="285750" indent="-285750">
              <a:buFont typeface="Arial" panose="020B0604020202020204" pitchFamily="34" charset="0"/>
              <a:buChar char="•"/>
            </a:pPr>
            <a:r>
              <a:rPr lang="fr-FR" sz="1300" dirty="0"/>
              <a:t>la plantation d’arbres pour lutter contre les changements climatiques;</a:t>
            </a:r>
          </a:p>
          <a:p>
            <a:pPr marL="285750" indent="-285750">
              <a:buFont typeface="Arial" panose="020B0604020202020204" pitchFamily="34" charset="0"/>
              <a:buChar char="•"/>
            </a:pPr>
            <a:r>
              <a:rPr lang="fr-FR" sz="1300" dirty="0"/>
              <a:t>l’organisation d’événements, tels que des ventes de pâtisseries ou des campagnes de sensibilisation, pour soutenir des causes importantes.</a:t>
            </a:r>
          </a:p>
          <a:p>
            <a:r>
              <a:rPr lang="fr-FR" sz="1300" dirty="0"/>
              <a:t>En participant à ces initiatives, les jeunes développent des valeurs essentielles, comme l’entraide et le respect, tout en acquérant des compétences précieuses, telles que le travail d’équipe, l’organisation et la communication. </a:t>
            </a:r>
          </a:p>
          <a:p>
            <a:r>
              <a:rPr lang="fr-FR" sz="1300" dirty="0"/>
              <a:t>À l’école, ces expériences contribuent à former des citoyennes et citoyens engagés, prêts à relever des défis importants, tels que la lutte contre les changements climatiques ou contre les inégalités. En cultivant ces qualités, les jeunes deviennent des acteurs de changement, contribuant à bâtir un monde plus solidaire et durable.</a:t>
            </a:r>
          </a:p>
          <a:p>
            <a:r>
              <a:rPr lang="fr-FR" sz="1300" dirty="0"/>
              <a:t>Cet engagement démontre que la construction d’un avenir meilleur commence dès aujourd’hui. En apprenant à travailler ensemble, à écouter les autres et à agir avec générosité, chaque personne peut faire une différence. Chaque geste, aussi petit soit-il, compte.</a:t>
            </a:r>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83)</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89175" y="2072410"/>
            <a:ext cx="4106574" cy="2737716"/>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80</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97910626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Le concert Live Aid</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1985</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p:txBody>
          <a:bodyPr>
            <a:normAutofit/>
          </a:bodyPr>
          <a:lstStyle/>
          <a:p>
            <a:r>
              <a:rPr lang="fr-FR" sz="1400" dirty="0"/>
              <a:t>Il y a environ 40 ans, des artistes de renommée mondiale se sont réunis pour organiser Live </a:t>
            </a:r>
            <a:r>
              <a:rPr lang="fr-FR" sz="1400" dirty="0" err="1"/>
              <a:t>Aid</a:t>
            </a:r>
            <a:r>
              <a:rPr lang="fr-FR" sz="1400" dirty="0"/>
              <a:t>, un concert grandiose diffusé en direct dans plusieurs pays. Leur objectif : amasser des fonds pour venir en aide aux millions de personnes touchées par la famine en Éthiopie.</a:t>
            </a:r>
          </a:p>
          <a:p>
            <a:r>
              <a:rPr lang="fr-FR" sz="1400" dirty="0"/>
              <a:t>Cet événement historique a permis de :</a:t>
            </a:r>
          </a:p>
          <a:p>
            <a:pPr marL="285750" indent="-285750">
              <a:buFont typeface="Arial" panose="020B0604020202020204" pitchFamily="34" charset="0"/>
              <a:buChar char="•"/>
            </a:pPr>
            <a:r>
              <a:rPr lang="fr-FR" sz="1400" dirty="0"/>
              <a:t>sensibiliser le public aux ravages de la faim dans le monde;</a:t>
            </a:r>
          </a:p>
          <a:p>
            <a:pPr marL="285750" indent="-285750">
              <a:buFont typeface="Arial" panose="020B0604020202020204" pitchFamily="34" charset="0"/>
              <a:buChar char="•"/>
            </a:pPr>
            <a:r>
              <a:rPr lang="fr-FR" sz="1400" dirty="0"/>
              <a:t>récolter des fonds importants pour financer des actions humanitaires;</a:t>
            </a:r>
          </a:p>
          <a:p>
            <a:pPr marL="285750" indent="-285750">
              <a:buFont typeface="Arial" panose="020B0604020202020204" pitchFamily="34" charset="0"/>
              <a:buChar char="•"/>
            </a:pPr>
            <a:r>
              <a:rPr lang="fr-FR" sz="1400" dirty="0"/>
              <a:t>montrer le pouvoir rassembleur de la musique et de la culture autour d’une cause commune.</a:t>
            </a:r>
          </a:p>
          <a:p>
            <a:r>
              <a:rPr lang="fr-FR" sz="1400" dirty="0"/>
              <a:t>Le concert Live </a:t>
            </a:r>
            <a:r>
              <a:rPr lang="fr-FR" sz="1400" dirty="0" err="1"/>
              <a:t>Aid</a:t>
            </a:r>
            <a:r>
              <a:rPr lang="fr-FR" sz="1400" dirty="0"/>
              <a:t> est un exemple inspirant démontrant l’importance d’agir de façon solidaire. En unissant nos forces, nous pouvons relever les défis les plus complexes, qu’il s’agisse de lutter contre la famine ou contre les changements climatiques. Cet événement prouve que la solidarité, lorsqu’elle est partagée et engagée, est un outil puissant pour bâtir un monde plus juste, durable et résilient face aux crises de notre époque.</a:t>
            </a:r>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83)</a:t>
            </a:r>
          </a:p>
        </p:txBody>
      </p:sp>
      <p:pic>
        <p:nvPicPr>
          <p:cNvPr id="8" name="Image 7">
            <a:extLst>
              <a:ext uri="{FF2B5EF4-FFF2-40B4-BE49-F238E27FC236}">
                <a16:creationId xmlns:a16="http://schemas.microsoft.com/office/drawing/2014/main" id="{42A1A9C9-EBA7-75D6-DD25-EF469B50A7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151992" y="1318556"/>
            <a:ext cx="3041039" cy="4203789"/>
          </a:xfrm>
          <a:prstGeom prst="rect">
            <a:avLst/>
          </a:prstGeom>
        </p:spPr>
      </p:pic>
      <p:sp>
        <p:nvSpPr>
          <p:cNvPr id="9" name="ZoneTexte 8">
            <a:extLst>
              <a:ext uri="{FF2B5EF4-FFF2-40B4-BE49-F238E27FC236}">
                <a16:creationId xmlns:a16="http://schemas.microsoft.com/office/drawing/2014/main" id="{E5802134-A47A-F4FE-FFB9-FE6338542372}"/>
              </a:ext>
            </a:extLst>
          </p:cNvPr>
          <p:cNvSpPr txBox="1"/>
          <p:nvPr/>
        </p:nvSpPr>
        <p:spPr>
          <a:xfrm>
            <a:off x="7038975" y="5526653"/>
            <a:ext cx="3188596" cy="215444"/>
          </a:xfrm>
          <a:prstGeom prst="rect">
            <a:avLst/>
          </a:prstGeom>
          <a:noFill/>
        </p:spPr>
        <p:txBody>
          <a:bodyPr wrap="square" rtlCol="0">
            <a:spAutoFit/>
          </a:bodyPr>
          <a:lstStyle/>
          <a:p>
            <a:pPr algn="r"/>
            <a:r>
              <a:rPr lang="fr-FR"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Affiche officielle du concert Live </a:t>
            </a:r>
            <a:r>
              <a:rPr lang="fr-FR" sz="800" kern="1400" spc="-50" dirty="0" err="1">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Aid</a:t>
            </a:r>
            <a:r>
              <a:rPr lang="fr-FR"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 qui a rejoint 40 % de la population mondiale.</a:t>
            </a:r>
            <a:endPar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6" name="Espace réservé du numéro de diapositive 5"/>
          <p:cNvSpPr>
            <a:spLocks noGrp="1"/>
          </p:cNvSpPr>
          <p:nvPr>
            <p:ph type="sldNum" sz="quarter" idx="14"/>
          </p:nvPr>
        </p:nvSpPr>
        <p:spPr/>
        <p:txBody>
          <a:bodyPr/>
          <a:lstStyle/>
          <a:p>
            <a:fld id="{1E8E8B7F-9C80-4A38-AD4B-25EDB5327BE9}" type="slidenum">
              <a:rPr lang="fr-CA" smtClean="0"/>
              <a:t>81</a:t>
            </a:fld>
            <a:endParaRPr lang="fr-CA"/>
          </a:p>
        </p:txBody>
      </p:sp>
      <p:sp>
        <p:nvSpPr>
          <p:cNvPr id="10" name="Rectangle 9">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54916244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La solidarité après le séisme en Haïti</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2010</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p:txBody>
          <a:bodyPr>
            <a:normAutofit/>
          </a:bodyPr>
          <a:lstStyle/>
          <a:p>
            <a:r>
              <a:rPr lang="fr-FR" sz="1400" dirty="0"/>
              <a:t>Il y a environ 15 ans, un puissant séisme a frappé Haïti, causant des dégâts immenses. Des villes entières ont été détruites et des millions de personnes se sont retrouvées sans abri ni accès aux ressources de base. Devant cette tragédie, des pays et des organisations du monde entier se sont mobilisés pour apporter une aide humanitaire rapide et essentielle.</a:t>
            </a:r>
          </a:p>
          <a:p>
            <a:r>
              <a:rPr lang="fr-FR" sz="1400" dirty="0"/>
              <a:t>Cet élan de solidarité a prouvé qu’en unissant ses forces, il est possible de sauver des vies et de redonner espoir, même après une catastrophe de grande ampleur. </a:t>
            </a:r>
          </a:p>
          <a:p>
            <a:r>
              <a:rPr lang="fr-FR" sz="1400" dirty="0"/>
              <a:t>Cette mobilisation est une source d’inspiration. Elle nous rappelle l’importance d’apprendre à travailler ensemble pour surmonter les grandes crises, qu’elles soient humanitaires ou environnementales. La solidarité nous enseigne que, quelles que soient les frontières, nous avons toutes et tous un rôle à jouer pour bâtir un monde plus sûr, plus juste et plus résilient.</a:t>
            </a:r>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83)</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70032" y="2075064"/>
            <a:ext cx="4225717" cy="2811834"/>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82</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07118938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611E6E-4DFE-54B0-4A6A-86D389583DFD}"/>
              </a:ext>
            </a:extLst>
          </p:cNvPr>
          <p:cNvSpPr>
            <a:spLocks noGrp="1"/>
          </p:cNvSpPr>
          <p:nvPr>
            <p:ph type="title"/>
          </p:nvPr>
        </p:nvSpPr>
        <p:spPr/>
        <p:txBody>
          <a:bodyPr/>
          <a:lstStyle/>
          <a:p>
            <a:r>
              <a:rPr lang="fr-CA" dirty="0"/>
              <a:t>Au Québec : la création des cégeps</a:t>
            </a:r>
            <a:endParaRPr lang="fr-FR" dirty="0"/>
          </a:p>
        </p:txBody>
      </p:sp>
      <p:sp>
        <p:nvSpPr>
          <p:cNvPr id="4" name="Espace réservé du contenu 3">
            <a:extLst>
              <a:ext uri="{FF2B5EF4-FFF2-40B4-BE49-F238E27FC236}">
                <a16:creationId xmlns:a16="http://schemas.microsoft.com/office/drawing/2014/main" id="{34FF0A68-44C8-BB55-2BAB-3E8F82BA48FB}"/>
              </a:ext>
            </a:extLst>
          </p:cNvPr>
          <p:cNvSpPr>
            <a:spLocks noGrp="1"/>
          </p:cNvSpPr>
          <p:nvPr>
            <p:ph idx="10"/>
          </p:nvPr>
        </p:nvSpPr>
        <p:spPr>
          <a:xfrm>
            <a:off x="1599934" y="1923958"/>
            <a:ext cx="5477141" cy="4569624"/>
          </a:xfrm>
        </p:spPr>
        <p:txBody>
          <a:bodyPr>
            <a:noAutofit/>
          </a:bodyPr>
          <a:lstStyle/>
          <a:p>
            <a:r>
              <a:rPr lang="fr-CA" sz="1300" dirty="0"/>
              <a:t>En 1966, le Québec a fait un choix de société audacieux, celui de créer les cégeps, un réseau d’éducation gratuit et accessible à tout le monde. Ce projet représentait un véritable acte de solidarité collective, porté par la volonté du peuple québécois – nos parents et grands-parents – de bâtir une société plus équitable et inclusive.</a:t>
            </a:r>
          </a:p>
          <a:p>
            <a:pPr marL="285750" lvl="0" indent="-285750">
              <a:buFont typeface="Arial" panose="020B0604020202020204" pitchFamily="34" charset="0"/>
              <a:buChar char="•"/>
            </a:pPr>
            <a:r>
              <a:rPr lang="fr-CA" sz="1300" dirty="0"/>
              <a:t>L’éducation pour toutes et tous constitue un levier essentiel pour réduire les inégalités sociales et offrir à chaque jeune la possibilité de réussir, peu importe son origine ou sa situation économique.</a:t>
            </a:r>
          </a:p>
          <a:p>
            <a:pPr marL="285750" lvl="0" indent="-285750">
              <a:buFont typeface="Arial" panose="020B0604020202020204" pitchFamily="34" charset="0"/>
              <a:buChar char="•"/>
            </a:pPr>
            <a:r>
              <a:rPr lang="fr-CA" sz="1300" dirty="0"/>
              <a:t>Les régions éloignées doivent pouvoir bénéficier des mêmes perspectives d’éducation que les grandes villes, favorisant ainsi une solidarité entre les milieux ruraux et urbains.</a:t>
            </a:r>
          </a:p>
          <a:p>
            <a:pPr marL="285750" lvl="0" indent="-285750">
              <a:buFont typeface="Arial" panose="020B0604020202020204" pitchFamily="34" charset="0"/>
              <a:buChar char="•"/>
            </a:pPr>
            <a:r>
              <a:rPr lang="fr-CA" sz="1300" dirty="0"/>
              <a:t>La démocratisation de l’éducation a contribué à bâtir un Québec plus fort, où chaque personne peut participer pleinement à la société et au marché du travail.</a:t>
            </a:r>
          </a:p>
          <a:p>
            <a:r>
              <a:rPr lang="fr-CA" sz="1300" dirty="0"/>
              <a:t>En appuyant cette réforme, les Québécoises et Québécois ont affirmé leur engagement en faveur d’une éducation accessible, faisant de l’instruction un droit fondamental et non un privilège. Aujourd’hui encore, la création des cégeps demeure une source d’inspiration. Elle prouve que miser sur l’éducation favorise le développement individuel, mais aussi celui de la société. Non seulement des personnes mieux instruites sont plus aptes à participer aux discussions sur les grandes questions de société, comme la lutte contre les changements climatiques, mais elles développent aussi des valeurs essentielles, comme la solidarité.</a:t>
            </a:r>
          </a:p>
        </p:txBody>
      </p:sp>
      <p:sp>
        <p:nvSpPr>
          <p:cNvPr id="5" name="Espace réservé du contenu 4">
            <a:extLst>
              <a:ext uri="{FF2B5EF4-FFF2-40B4-BE49-F238E27FC236}">
                <a16:creationId xmlns:a16="http://schemas.microsoft.com/office/drawing/2014/main" id="{DC244AA9-8065-BB9D-5713-3B384C87C1A8}"/>
              </a:ext>
            </a:extLst>
          </p:cNvPr>
          <p:cNvSpPr>
            <a:spLocks noGrp="1"/>
          </p:cNvSpPr>
          <p:nvPr>
            <p:ph idx="11"/>
          </p:nvPr>
        </p:nvSpPr>
        <p:spPr/>
        <p:txBody>
          <a:bodyPr>
            <a:normAutofit fontScale="92500"/>
          </a:bodyPr>
          <a:lstStyle/>
          <a:p>
            <a:r>
              <a:rPr lang="fr-FR" dirty="0"/>
              <a:t>(Voir page 84)</a:t>
            </a:r>
          </a:p>
        </p:txBody>
      </p:sp>
      <p:pic>
        <p:nvPicPr>
          <p:cNvPr id="9" name="Espace réservé du contenu 8">
            <a:extLst>
              <a:ext uri="{FF2B5EF4-FFF2-40B4-BE49-F238E27FC236}">
                <a16:creationId xmlns:a16="http://schemas.microsoft.com/office/drawing/2014/main" id="{899F3B12-0481-3DFD-CC14-F3F9DCDBCF43}"/>
              </a:ext>
            </a:extLst>
          </p:cNvPr>
          <p:cNvPicPr>
            <a:picLocks noGrp="1" noChangeAspect="1"/>
          </p:cNvPicPr>
          <p:nvPr>
            <p:ph idx="12"/>
          </p:nvPr>
        </p:nvPicPr>
        <p:blipFill>
          <a:blip r:embed="rId2"/>
          <a:stretch>
            <a:fillRect/>
          </a:stretch>
        </p:blipFill>
        <p:spPr>
          <a:xfrm>
            <a:off x="7155098" y="2021737"/>
            <a:ext cx="4082290" cy="2150214"/>
          </a:xfrm>
        </p:spPr>
      </p:pic>
      <p:sp>
        <p:nvSpPr>
          <p:cNvPr id="3" name="Espace réservé du numéro de diapositive 2"/>
          <p:cNvSpPr>
            <a:spLocks noGrp="1"/>
          </p:cNvSpPr>
          <p:nvPr>
            <p:ph type="sldNum" sz="quarter" idx="14"/>
          </p:nvPr>
        </p:nvSpPr>
        <p:spPr/>
        <p:txBody>
          <a:bodyPr/>
          <a:lstStyle/>
          <a:p>
            <a:fld id="{1E8E8B7F-9C80-4A38-AD4B-25EDB5327BE9}" type="slidenum">
              <a:rPr lang="fr-CA" smtClean="0"/>
              <a:t>83</a:t>
            </a:fld>
            <a:endParaRPr lang="fr-CA"/>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82059820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E89A37-C2A6-18CA-D8B7-37BB73B02F44}"/>
              </a:ext>
            </a:extLst>
          </p:cNvPr>
          <p:cNvSpPr>
            <a:spLocks noGrp="1"/>
          </p:cNvSpPr>
          <p:nvPr>
            <p:ph type="title"/>
          </p:nvPr>
        </p:nvSpPr>
        <p:spPr/>
        <p:txBody>
          <a:bodyPr/>
          <a:lstStyle/>
          <a:p>
            <a:r>
              <a:rPr lang="fr-CA" dirty="0"/>
              <a:t>Quel est le lien entre la solidarité et la lutte contre les changements climatiques?</a:t>
            </a:r>
            <a:endParaRPr lang="fr-FR" dirty="0"/>
          </a:p>
        </p:txBody>
      </p:sp>
      <p:sp>
        <p:nvSpPr>
          <p:cNvPr id="4" name="Espace réservé du contenu 3">
            <a:extLst>
              <a:ext uri="{FF2B5EF4-FFF2-40B4-BE49-F238E27FC236}">
                <a16:creationId xmlns:a16="http://schemas.microsoft.com/office/drawing/2014/main" id="{10B4D385-2FBE-F135-882E-E151D04F4F42}"/>
              </a:ext>
            </a:extLst>
          </p:cNvPr>
          <p:cNvSpPr>
            <a:spLocks noGrp="1"/>
          </p:cNvSpPr>
          <p:nvPr>
            <p:ph idx="10"/>
          </p:nvPr>
        </p:nvSpPr>
        <p:spPr>
          <a:xfrm>
            <a:off x="1599934" y="2053598"/>
            <a:ext cx="6105791" cy="4452230"/>
          </a:xfrm>
        </p:spPr>
        <p:txBody>
          <a:bodyPr>
            <a:noAutofit/>
          </a:bodyPr>
          <a:lstStyle/>
          <a:p>
            <a:r>
              <a:rPr lang="fr-CA" sz="1400" dirty="0"/>
              <a:t>Les changements climatiques constituent un défi mondial qui nous concerne toutes et tous, mais qui affecte davantage les communautés les plus vulnérables. Pour faire face à cette réalité, la solidarité est essentielle, car elle permet d’unir nos forces et de partager les ressources pour bâtir un avenir durable.</a:t>
            </a:r>
          </a:p>
          <a:p>
            <a:r>
              <a:rPr lang="fr-CA" sz="1400" dirty="0"/>
              <a:t>Nous pouvons ainsi : </a:t>
            </a:r>
          </a:p>
          <a:p>
            <a:pPr marL="285750" lvl="0" indent="-285750">
              <a:buFont typeface="Arial" panose="020B0604020202020204" pitchFamily="34" charset="0"/>
              <a:buChar char="•"/>
            </a:pPr>
            <a:r>
              <a:rPr lang="fr-CA" sz="1400" dirty="0"/>
              <a:t>soutenir les pays touchés par les catastrophes naturelles;</a:t>
            </a:r>
          </a:p>
          <a:p>
            <a:pPr marL="285750" lvl="0" indent="-285750">
              <a:buFont typeface="Arial" panose="020B0604020202020204" pitchFamily="34" charset="0"/>
              <a:buChar char="•"/>
            </a:pPr>
            <a:r>
              <a:rPr lang="fr-CA" sz="1400" dirty="0"/>
              <a:t>partager les technologies vertes qui permettent de réduire les émissions de gaz à effet de serre;</a:t>
            </a:r>
          </a:p>
          <a:p>
            <a:pPr marL="285750" lvl="0" indent="-285750">
              <a:buFont typeface="Arial" panose="020B0604020202020204" pitchFamily="34" charset="0"/>
              <a:buChar char="•"/>
            </a:pPr>
            <a:r>
              <a:rPr lang="fr-CA" sz="1400" dirty="0"/>
              <a:t>planter des arbres et restaurer les écosystèmes pour préserver la biodiversité.</a:t>
            </a:r>
          </a:p>
          <a:p>
            <a:r>
              <a:rPr lang="fr-CA" sz="1400" dirty="0"/>
              <a:t>La solidarité passe également par le changement dans nos habitudes de consommation pour réduire notre empreinte écologique. En optant pour des produits locaux, durables ou équitables, nous encourageons des pratiques respectueuses des travailleuses et travailleurs et de l’environnement.</a:t>
            </a:r>
          </a:p>
          <a:p>
            <a:r>
              <a:rPr lang="fr-CA" sz="1400" dirty="0"/>
              <a:t>Pour lutter contre les changements climatiques, travailler ensemble est la seule solution. Chaque geste, qu’il soit local ou mondial, contribue à protéger la planète et à garantir un avenir meilleur pour tout le monde. Cet engagement montre que, lorsque nous agissons de façon solidaire, nous avons le pouvoir de relever les défis les plus grands, tout en protégeant à la fois les populations et la nature.</a:t>
            </a:r>
          </a:p>
        </p:txBody>
      </p:sp>
      <p:sp>
        <p:nvSpPr>
          <p:cNvPr id="5" name="Espace réservé du contenu 4">
            <a:extLst>
              <a:ext uri="{FF2B5EF4-FFF2-40B4-BE49-F238E27FC236}">
                <a16:creationId xmlns:a16="http://schemas.microsoft.com/office/drawing/2014/main" id="{A02D3A30-4462-F400-89FE-EC8C63D86040}"/>
              </a:ext>
            </a:extLst>
          </p:cNvPr>
          <p:cNvSpPr>
            <a:spLocks noGrp="1"/>
          </p:cNvSpPr>
          <p:nvPr>
            <p:ph idx="11"/>
          </p:nvPr>
        </p:nvSpPr>
        <p:spPr/>
        <p:txBody>
          <a:bodyPr>
            <a:normAutofit fontScale="92500"/>
          </a:bodyPr>
          <a:lstStyle/>
          <a:p>
            <a:r>
              <a:rPr lang="fr-FR" dirty="0"/>
              <a:t>(Voir page 1)</a:t>
            </a:r>
          </a:p>
        </p:txBody>
      </p:sp>
      <p:pic>
        <p:nvPicPr>
          <p:cNvPr id="9" name="Espace réservé du contenu 8">
            <a:extLst>
              <a:ext uri="{FF2B5EF4-FFF2-40B4-BE49-F238E27FC236}">
                <a16:creationId xmlns:a16="http://schemas.microsoft.com/office/drawing/2014/main" id="{FA29261E-00D8-9507-7129-2D14BE8EB4AF}"/>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8154467" y="2051050"/>
            <a:ext cx="2605177" cy="3376613"/>
          </a:xfrm>
          <a:ln>
            <a:solidFill>
              <a:schemeClr val="accent1"/>
            </a:solidFill>
          </a:ln>
        </p:spPr>
      </p:pic>
      <p:sp>
        <p:nvSpPr>
          <p:cNvPr id="7" name="Espace réservé du contenu 6">
            <a:extLst>
              <a:ext uri="{FF2B5EF4-FFF2-40B4-BE49-F238E27FC236}">
                <a16:creationId xmlns:a16="http://schemas.microsoft.com/office/drawing/2014/main" id="{BBAE7B50-FD9A-39BE-5257-9C288BBDB519}"/>
              </a:ext>
            </a:extLst>
          </p:cNvPr>
          <p:cNvSpPr>
            <a:spLocks noGrp="1"/>
          </p:cNvSpPr>
          <p:nvPr>
            <p:ph idx="13"/>
          </p:nvPr>
        </p:nvSpPr>
        <p:spPr>
          <a:xfrm>
            <a:off x="8009070" y="5492195"/>
            <a:ext cx="2895970" cy="232330"/>
          </a:xfrm>
        </p:spPr>
        <p:txBody>
          <a:bodyPr>
            <a:noAutofit/>
          </a:bodyPr>
          <a:lstStyle/>
          <a:p>
            <a:r>
              <a:rPr lang="fr-CA" sz="800" dirty="0"/>
              <a:t>Bande dessinée </a:t>
            </a:r>
            <a:r>
              <a:rPr lang="fr-CA" sz="800" i="1" dirty="0"/>
              <a:t>Les changements climatiques et la solidarité internationale</a:t>
            </a:r>
            <a:r>
              <a:rPr lang="fr-CA" sz="800" dirty="0"/>
              <a:t> de l’Association québécoise des organismes de coopération internationale. </a:t>
            </a:r>
            <a:endParaRPr lang="fr-FR" sz="800" dirty="0"/>
          </a:p>
        </p:txBody>
      </p:sp>
      <p:sp>
        <p:nvSpPr>
          <p:cNvPr id="3" name="Espace réservé du numéro de diapositive 2"/>
          <p:cNvSpPr>
            <a:spLocks noGrp="1"/>
          </p:cNvSpPr>
          <p:nvPr>
            <p:ph type="sldNum" sz="quarter" idx="14"/>
          </p:nvPr>
        </p:nvSpPr>
        <p:spPr/>
        <p:txBody>
          <a:bodyPr/>
          <a:lstStyle/>
          <a:p>
            <a:fld id="{1E8E8B7F-9C80-4A38-AD4B-25EDB5327BE9}" type="slidenum">
              <a:rPr lang="fr-CA" smtClean="0"/>
              <a:t>84</a:t>
            </a:fld>
            <a:endParaRPr lang="fr-CA"/>
          </a:p>
        </p:txBody>
      </p:sp>
      <p:sp>
        <p:nvSpPr>
          <p:cNvPr id="8" name="Rectangle 7">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Rectangle 9"/>
          <p:cNvSpPr/>
          <p:nvPr/>
        </p:nvSpPr>
        <p:spPr>
          <a:xfrm>
            <a:off x="10090150" y="5962287"/>
            <a:ext cx="1263650" cy="285750"/>
          </a:xfrm>
          <a:prstGeom prst="rect">
            <a:avLst/>
          </a:prstGeom>
          <a:solidFill>
            <a:srgbClr val="E9D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1" name="ZoneTexte 10">
            <a:hlinkClick r:id="rId4"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551574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3125F-630C-D7BE-86F0-519DFC287B4E}"/>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D9D14804-80C0-E365-D8EA-1A1140811777}"/>
              </a:ext>
            </a:extLst>
          </p:cNvPr>
          <p:cNvSpPr txBox="1"/>
          <p:nvPr/>
        </p:nvSpPr>
        <p:spPr>
          <a:xfrm>
            <a:off x="1332648" y="2929541"/>
            <a:ext cx="4708757" cy="707886"/>
          </a:xfrm>
          <a:prstGeom prst="rect">
            <a:avLst/>
          </a:prstGeom>
          <a:noFill/>
        </p:spPr>
        <p:txBody>
          <a:bodyPr wrap="square" rtlCol="0">
            <a:spAutoFit/>
          </a:bodyPr>
          <a:lstStyle/>
          <a:p>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a:t>
            </a:r>
            <a:r>
              <a:rPr lang="fr-CA" sz="2000" b="1" dirty="0">
                <a:effectLst/>
                <a:latin typeface="Calibri" panose="020F0502020204030204" pitchFamily="34" charset="0"/>
                <a:ea typeface="Aptos" panose="020B0004020202020204" pitchFamily="34" charset="0"/>
                <a:cs typeface="Calibri" panose="020F0502020204030204" pitchFamily="34" charset="0"/>
              </a:rPr>
              <a:t>une initiative inspirante </a:t>
            </a:r>
            <a:br>
              <a:rPr lang="fr-CA" sz="2000" b="1" dirty="0">
                <a:effectLst/>
                <a:latin typeface="Calibri" panose="020F0502020204030204" pitchFamily="34" charset="0"/>
                <a:ea typeface="Aptos" panose="020B0004020202020204" pitchFamily="34" charset="0"/>
                <a:cs typeface="Calibri" panose="020F0502020204030204" pitchFamily="34" charset="0"/>
              </a:rPr>
            </a:br>
            <a:r>
              <a:rPr lang="fr-CA" sz="2000" b="1" dirty="0">
                <a:effectLst/>
                <a:latin typeface="Calibri" panose="020F0502020204030204" pitchFamily="34" charset="0"/>
                <a:ea typeface="Aptos" panose="020B0004020202020204" pitchFamily="34" charset="0"/>
                <a:cs typeface="Calibri" panose="020F0502020204030204" pitchFamily="34" charset="0"/>
              </a:rPr>
              <a:t>ou 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6" name="Groupe 35">
            <a:extLst>
              <a:ext uri="{FF2B5EF4-FFF2-40B4-BE49-F238E27FC236}">
                <a16:creationId xmlns:a16="http://schemas.microsoft.com/office/drawing/2014/main" id="{28ACA105-7CE7-113E-4630-E393017AE84B}"/>
              </a:ext>
            </a:extLst>
          </p:cNvPr>
          <p:cNvGrpSpPr/>
          <p:nvPr/>
        </p:nvGrpSpPr>
        <p:grpSpPr>
          <a:xfrm>
            <a:off x="6466642" y="3907094"/>
            <a:ext cx="4129170" cy="651558"/>
            <a:chOff x="6809784" y="3569460"/>
            <a:chExt cx="4129170" cy="651558"/>
          </a:xfrm>
        </p:grpSpPr>
        <p:sp>
          <p:nvSpPr>
            <p:cNvPr id="10" name="Rectangle : coins arrondis 9">
              <a:extLst>
                <a:ext uri="{FF2B5EF4-FFF2-40B4-BE49-F238E27FC236}">
                  <a16:creationId xmlns:a16="http://schemas.microsoft.com/office/drawing/2014/main" id="{917B7C57-5E73-BC35-EF74-025FE42119B9}"/>
                </a:ext>
              </a:extLst>
            </p:cNvPr>
            <p:cNvSpPr/>
            <p:nvPr/>
          </p:nvSpPr>
          <p:spPr>
            <a:xfrm>
              <a:off x="6809784" y="3580613"/>
              <a:ext cx="4129170"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1EE8635C-BB05-3BC0-5E3A-5628EFDA8D17}"/>
                </a:ext>
              </a:extLst>
            </p:cNvPr>
            <p:cNvSpPr txBox="1">
              <a:spLocks/>
            </p:cNvSpPr>
            <p:nvPr/>
          </p:nvSpPr>
          <p:spPr>
            <a:xfrm>
              <a:off x="6809784" y="3569460"/>
              <a:ext cx="4129170"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La popularité des produits équitables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89)</a:t>
              </a:r>
            </a:p>
          </p:txBody>
        </p:sp>
      </p:grpSp>
      <p:sp>
        <p:nvSpPr>
          <p:cNvPr id="3" name="ZoneTexte 2">
            <a:extLst>
              <a:ext uri="{FF2B5EF4-FFF2-40B4-BE49-F238E27FC236}">
                <a16:creationId xmlns:a16="http://schemas.microsoft.com/office/drawing/2014/main" id="{AB3D5A50-3B6F-977F-24D4-9A0F5F9B0029}"/>
              </a:ext>
            </a:extLst>
          </p:cNvPr>
          <p:cNvSpPr txBox="1"/>
          <p:nvPr/>
        </p:nvSpPr>
        <p:spPr>
          <a:xfrm>
            <a:off x="1332648" y="2171600"/>
            <a:ext cx="3656825" cy="646331"/>
          </a:xfrm>
          <a:prstGeom prst="rect">
            <a:avLst/>
          </a:prstGeom>
          <a:noFill/>
        </p:spPr>
        <p:txBody>
          <a:bodyPr wrap="square" rtlCol="0">
            <a:spAutoFit/>
          </a:bodyPr>
          <a:lstStyle/>
          <a:p>
            <a:r>
              <a:rPr lang="fr-CA" sz="3600" b="1" kern="1400" spc="-50">
                <a:solidFill>
                  <a:srgbClr val="68C16A"/>
                </a:solidFill>
                <a:latin typeface="Calibri" panose="020F0502020204030204" pitchFamily="34" charset="0"/>
                <a:ea typeface="Times New Roman" panose="02020603050405020304" pitchFamily="18" charset="0"/>
                <a:cs typeface="Calibri" panose="020F0502020204030204" pitchFamily="34" charset="0"/>
              </a:rPr>
              <a:t>La démocratie</a:t>
            </a:r>
            <a:endParaRPr lang="fr-CA" sz="3600" kern="1400" spc="-50" dirty="0">
              <a:solidFill>
                <a:srgbClr val="68C16A"/>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45" name="Groupe 44">
            <a:extLst>
              <a:ext uri="{FF2B5EF4-FFF2-40B4-BE49-F238E27FC236}">
                <a16:creationId xmlns:a16="http://schemas.microsoft.com/office/drawing/2014/main" id="{3BF6768D-56BE-0047-D3C5-4E9D3BF35400}"/>
              </a:ext>
            </a:extLst>
          </p:cNvPr>
          <p:cNvGrpSpPr/>
          <p:nvPr/>
        </p:nvGrpSpPr>
        <p:grpSpPr>
          <a:xfrm>
            <a:off x="5151913" y="3084199"/>
            <a:ext cx="6754104" cy="651558"/>
            <a:chOff x="2451853" y="3493199"/>
            <a:chExt cx="3211057" cy="651558"/>
          </a:xfrm>
        </p:grpSpPr>
        <p:sp>
          <p:nvSpPr>
            <p:cNvPr id="46" name="Rectangle : coins arrondis 45">
              <a:extLst>
                <a:ext uri="{FF2B5EF4-FFF2-40B4-BE49-F238E27FC236}">
                  <a16:creationId xmlns:a16="http://schemas.microsoft.com/office/drawing/2014/main" id="{829CED31-BE50-D929-23A4-4F92F452EF04}"/>
                </a:ext>
              </a:extLst>
            </p:cNvPr>
            <p:cNvSpPr/>
            <p:nvPr/>
          </p:nvSpPr>
          <p:spPr>
            <a:xfrm>
              <a:off x="2984005" y="3504352"/>
              <a:ext cx="2146758"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a:hlinkClick r:id="rId3" action="ppaction://hlinksldjump"/>
              <a:extLst>
                <a:ext uri="{FF2B5EF4-FFF2-40B4-BE49-F238E27FC236}">
                  <a16:creationId xmlns:a16="http://schemas.microsoft.com/office/drawing/2014/main" id="{678AB67E-FB5C-1B37-919D-F86220AC7845}"/>
                </a:ext>
              </a:extLst>
            </p:cNvPr>
            <p:cNvSpPr txBox="1">
              <a:spLocks/>
            </p:cNvSpPr>
            <p:nvPr/>
          </p:nvSpPr>
          <p:spPr>
            <a:xfrm>
              <a:off x="2984005" y="3493199"/>
              <a:ext cx="2146757"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La participation citoyenne pour le climat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8" name="ZoneTexte 47">
              <a:extLst>
                <a:ext uri="{FF2B5EF4-FFF2-40B4-BE49-F238E27FC236}">
                  <a16:creationId xmlns:a16="http://schemas.microsoft.com/office/drawing/2014/main" id="{0072AA40-EA21-0CE0-65C2-492EF5DB6634}"/>
                </a:ext>
              </a:extLst>
            </p:cNvPr>
            <p:cNvSpPr txBox="1"/>
            <p:nvPr/>
          </p:nvSpPr>
          <p:spPr>
            <a:xfrm>
              <a:off x="2451853" y="3898536"/>
              <a:ext cx="3211057"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88)</a:t>
              </a:r>
            </a:p>
          </p:txBody>
        </p:sp>
      </p:grpSp>
      <p:grpSp>
        <p:nvGrpSpPr>
          <p:cNvPr id="29" name="Groupe 35">
            <a:extLst>
              <a:ext uri="{FF2B5EF4-FFF2-40B4-BE49-F238E27FC236}">
                <a16:creationId xmlns:a16="http://schemas.microsoft.com/office/drawing/2014/main" id="{28ACA105-7CE7-113E-4630-E393017AE84B}"/>
              </a:ext>
            </a:extLst>
          </p:cNvPr>
          <p:cNvGrpSpPr/>
          <p:nvPr/>
        </p:nvGrpSpPr>
        <p:grpSpPr>
          <a:xfrm>
            <a:off x="5541669" y="2188153"/>
            <a:ext cx="5988594" cy="651558"/>
            <a:chOff x="6895663" y="3569460"/>
            <a:chExt cx="3963688" cy="651558"/>
          </a:xfrm>
        </p:grpSpPr>
        <p:sp>
          <p:nvSpPr>
            <p:cNvPr id="30" name="Rectangle : coins arrondis 9">
              <a:extLst>
                <a:ext uri="{FF2B5EF4-FFF2-40B4-BE49-F238E27FC236}">
                  <a16:creationId xmlns:a16="http://schemas.microsoft.com/office/drawing/2014/main" id="{917B7C57-5E73-BC35-EF74-025FE42119B9}"/>
                </a:ext>
              </a:extLst>
            </p:cNvPr>
            <p:cNvSpPr/>
            <p:nvPr/>
          </p:nvSpPr>
          <p:spPr>
            <a:xfrm>
              <a:off x="7287554" y="3580613"/>
              <a:ext cx="3173629"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ZoneTexte 10">
              <a:hlinkClick r:id="rId4" action="ppaction://hlinksldjump"/>
              <a:extLst>
                <a:ext uri="{FF2B5EF4-FFF2-40B4-BE49-F238E27FC236}">
                  <a16:creationId xmlns:a16="http://schemas.microsoft.com/office/drawing/2014/main" id="{1EE8635C-BB05-3BC0-5E3A-5628EFDA8D17}"/>
                </a:ext>
              </a:extLst>
            </p:cNvPr>
            <p:cNvSpPr txBox="1">
              <a:spLocks/>
            </p:cNvSpPr>
            <p:nvPr/>
          </p:nvSpPr>
          <p:spPr>
            <a:xfrm>
              <a:off x="7245083" y="3569460"/>
              <a:ext cx="3258571"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Les premières élections libres après l’URSS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2"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87)</a:t>
              </a:r>
            </a:p>
          </p:txBody>
        </p:sp>
      </p:grpSp>
      <p:grpSp>
        <p:nvGrpSpPr>
          <p:cNvPr id="49" name="Groupe 35">
            <a:extLst>
              <a:ext uri="{FF2B5EF4-FFF2-40B4-BE49-F238E27FC236}">
                <a16:creationId xmlns:a16="http://schemas.microsoft.com/office/drawing/2014/main" id="{28ACA105-7CE7-113E-4630-E393017AE84B}"/>
              </a:ext>
            </a:extLst>
          </p:cNvPr>
          <p:cNvGrpSpPr/>
          <p:nvPr/>
        </p:nvGrpSpPr>
        <p:grpSpPr>
          <a:xfrm>
            <a:off x="5756782" y="4802033"/>
            <a:ext cx="5548893" cy="651558"/>
            <a:chOff x="6669468" y="3569460"/>
            <a:chExt cx="4409802" cy="651558"/>
          </a:xfrm>
        </p:grpSpPr>
        <p:sp>
          <p:nvSpPr>
            <p:cNvPr id="50" name="Rectangle : coins arrondis 9">
              <a:extLst>
                <a:ext uri="{FF2B5EF4-FFF2-40B4-BE49-F238E27FC236}">
                  <a16:creationId xmlns:a16="http://schemas.microsoft.com/office/drawing/2014/main" id="{917B7C57-5E73-BC35-EF74-025FE42119B9}"/>
                </a:ext>
              </a:extLst>
            </p:cNvPr>
            <p:cNvSpPr/>
            <p:nvPr/>
          </p:nvSpPr>
          <p:spPr>
            <a:xfrm>
              <a:off x="6669468" y="3580613"/>
              <a:ext cx="4409801"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ZoneTexte 10">
              <a:hlinkClick r:id="rId5" action="ppaction://hlinksldjump"/>
              <a:extLst>
                <a:ext uri="{FF2B5EF4-FFF2-40B4-BE49-F238E27FC236}">
                  <a16:creationId xmlns:a16="http://schemas.microsoft.com/office/drawing/2014/main" id="{1EE8635C-BB05-3BC0-5E3A-5628EFDA8D17}"/>
                </a:ext>
              </a:extLst>
            </p:cNvPr>
            <p:cNvSpPr txBox="1">
              <a:spLocks/>
            </p:cNvSpPr>
            <p:nvPr/>
          </p:nvSpPr>
          <p:spPr>
            <a:xfrm>
              <a:off x="6669470" y="3569460"/>
              <a:ext cx="4409800"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Les débats sur la réduction des gaz à effet de serre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2"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90)</a:t>
              </a:r>
            </a:p>
          </p:txBody>
        </p:sp>
      </p:grpSp>
      <p:grpSp>
        <p:nvGrpSpPr>
          <p:cNvPr id="26" name="Groupe 35">
            <a:extLst>
              <a:ext uri="{FF2B5EF4-FFF2-40B4-BE49-F238E27FC236}">
                <a16:creationId xmlns:a16="http://schemas.microsoft.com/office/drawing/2014/main" id="{28ACA105-7CE7-113E-4630-E393017AE84B}"/>
              </a:ext>
            </a:extLst>
          </p:cNvPr>
          <p:cNvGrpSpPr/>
          <p:nvPr/>
        </p:nvGrpSpPr>
        <p:grpSpPr>
          <a:xfrm>
            <a:off x="6462118" y="1248653"/>
            <a:ext cx="4133694" cy="651558"/>
            <a:chOff x="5729461" y="3569460"/>
            <a:chExt cx="6289815" cy="651558"/>
          </a:xfrm>
        </p:grpSpPr>
        <p:sp>
          <p:nvSpPr>
            <p:cNvPr id="27" name="Rectangle : coins arrondis 9">
              <a:extLst>
                <a:ext uri="{FF2B5EF4-FFF2-40B4-BE49-F238E27FC236}">
                  <a16:creationId xmlns:a16="http://schemas.microsoft.com/office/drawing/2014/main" id="{917B7C57-5E73-BC35-EF74-025FE42119B9}"/>
                </a:ext>
              </a:extLst>
            </p:cNvPr>
            <p:cNvSpPr/>
            <p:nvPr/>
          </p:nvSpPr>
          <p:spPr>
            <a:xfrm>
              <a:off x="5802693" y="3580613"/>
              <a:ext cx="6143352"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ZoneTexte 10">
              <a:hlinkClick r:id="rId6" action="ppaction://hlinksldjump"/>
              <a:extLst>
                <a:ext uri="{FF2B5EF4-FFF2-40B4-BE49-F238E27FC236}">
                  <a16:creationId xmlns:a16="http://schemas.microsoft.com/office/drawing/2014/main" id="{1EE8635C-BB05-3BC0-5E3A-5628EFDA8D17}"/>
                </a:ext>
              </a:extLst>
            </p:cNvPr>
            <p:cNvSpPr txBox="1">
              <a:spLocks/>
            </p:cNvSpPr>
            <p:nvPr/>
          </p:nvSpPr>
          <p:spPr>
            <a:xfrm>
              <a:off x="5729461" y="3569460"/>
              <a:ext cx="6289815"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Le droit de vote à 18 ans au Canada</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3"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86)</a:t>
              </a:r>
            </a:p>
          </p:txBody>
        </p:sp>
      </p:grpSp>
      <p:sp>
        <p:nvSpPr>
          <p:cNvPr id="2" name="Espace réservé du numéro de diapositive 1"/>
          <p:cNvSpPr>
            <a:spLocks noGrp="1"/>
          </p:cNvSpPr>
          <p:nvPr>
            <p:ph type="sldNum" sz="quarter" idx="10"/>
          </p:nvPr>
        </p:nvSpPr>
        <p:spPr/>
        <p:txBody>
          <a:bodyPr/>
          <a:lstStyle/>
          <a:p>
            <a:fld id="{1E8E8B7F-9C80-4A38-AD4B-25EDB5327BE9}" type="slidenum">
              <a:rPr lang="fr-CA" smtClean="0"/>
              <a:t>85</a:t>
            </a:fld>
            <a:endParaRPr lang="fr-CA"/>
          </a:p>
        </p:txBody>
      </p:sp>
    </p:spTree>
    <p:extLst>
      <p:ext uri="{BB962C8B-B14F-4D97-AF65-F5344CB8AC3E}">
        <p14:creationId xmlns:p14="http://schemas.microsoft.com/office/powerpoint/2010/main" val="150826136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Le droit de vote à 18 ans au Canada</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1971</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p:txBody>
          <a:bodyPr>
            <a:noAutofit/>
          </a:bodyPr>
          <a:lstStyle/>
          <a:p>
            <a:r>
              <a:rPr lang="fr-CA" sz="1500" dirty="0"/>
              <a:t>Il y a environ 60 ans, le Canada a pris une décision importante pour sa démocratie : abaisser à 18 ans l’âge légal du droit de vote, qui était de 21 ans. Ce changement a permis à un plus grand nombre de jeunes citoyennes et citoyens de participer aux élections et d’influencer les choix qui façonnent leur pays.</a:t>
            </a:r>
            <a:endParaRPr lang="en-US" sz="1500" dirty="0"/>
          </a:p>
          <a:p>
            <a:r>
              <a:rPr lang="fr-CA" sz="1500" dirty="0"/>
              <a:t>En accordant le droit de vote à 18 ans, on reconnaît que les jeunes adultes ont un rôle essentiel à jouer dans la démocratie. Ils peuvent ainsi contribuer aux décisions importantes, comme celles qui concernent l’éducation, l’environnement ou la santé. Cette mesure rappelle aussi que la participation citoyenne est fondamentale : chaque vote compte, et une démocratie est plus forte lorsque tous les groupes de la société y prennent part.</a:t>
            </a:r>
            <a:endParaRPr lang="en-US" sz="1500" dirty="0"/>
          </a:p>
          <a:p>
            <a:r>
              <a:rPr lang="fr-CA" sz="1500" dirty="0"/>
              <a:t>Cette décision témoigne de l’engagement du Canada à rendre son système démocratique plus inclusif et à encourager les jeunes à s’impliquer activement dans l’avenir de leur pays. Le droit de vote à 18 ans reflète l’idée que, peu importe l’âge, chaque citoyenne et citoyen a la capacité et la responsabilité de bâtir une société plus juste et plus harmonieuse.</a:t>
            </a:r>
            <a:endParaRPr lang="en-US" sz="1500" dirty="0"/>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91)</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74015" y="2075064"/>
            <a:ext cx="4217751" cy="2811834"/>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86</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53392002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Les premières élections libres après l’URSS</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1971</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p:txBody>
          <a:bodyPr>
            <a:noAutofit/>
          </a:bodyPr>
          <a:lstStyle/>
          <a:p>
            <a:r>
              <a:rPr lang="fr-CA" sz="1600" dirty="0"/>
              <a:t>Il y a environ 35 ans, après la dissolution de l’Union soviétique (URSS), plusieurs pays d’Europe de l’Est et </a:t>
            </a:r>
            <a:br>
              <a:rPr lang="fr-CA" sz="1600" dirty="0"/>
            </a:br>
            <a:r>
              <a:rPr lang="fr-CA" sz="1600" dirty="0"/>
              <a:t>d’Asie ont tenu leurs premières élections libres. Pendant des décennies, ces nations vivaient sous un régime où les citoyennes et citoyens ne pouvaient pas choisir leurs dirigeants. Ces élections ont marqué un tournant historique en permettant enfin aux populations de voter, d’exprimer leurs idées et leurs choix pour l’avenir de leur pays.</a:t>
            </a:r>
            <a:endParaRPr lang="en-US" sz="1600" dirty="0"/>
          </a:p>
          <a:p>
            <a:r>
              <a:rPr lang="fr-CA" sz="1600" dirty="0"/>
              <a:t>Cet événement souligne l’importance du droit de vote dans une démocratie. En permettant aux citoyennes et citoyens de voter et de participer aux décisions importantes, ces pays ont ouvert la voie à des réformes pour garantir plus de liberté et de justice dans ces sociétés.</a:t>
            </a:r>
            <a:br>
              <a:rPr lang="fr-CA" sz="1600" dirty="0"/>
            </a:br>
            <a:br>
              <a:rPr lang="en-US" sz="1600" dirty="0"/>
            </a:br>
            <a:r>
              <a:rPr lang="fr-CA" sz="1600" dirty="0"/>
              <a:t>La tenue de ces élections a inspiré d’autres nations, rappelant que la démocratie repose sur la voix de </a:t>
            </a:r>
            <a:br>
              <a:rPr lang="fr-CA" sz="1600" dirty="0"/>
            </a:br>
            <a:r>
              <a:rPr lang="fr-CA" sz="1600" dirty="0"/>
              <a:t>chacune et chacun et que la participation de toutes et tous est essentielle pour bâtir un monde meilleur.</a:t>
            </a:r>
            <a:endParaRPr lang="en-US" sz="1600" dirty="0"/>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91)</a:t>
            </a:r>
          </a:p>
        </p:txBody>
      </p:sp>
      <p:graphicFrame>
        <p:nvGraphicFramePr>
          <p:cNvPr id="8" name="Table 7"/>
          <p:cNvGraphicFramePr>
            <a:graphicFrameLocks noGrp="1"/>
          </p:cNvGraphicFramePr>
          <p:nvPr>
            <p:extLst>
              <p:ext uri="{D42A27DB-BD31-4B8C-83A1-F6EECF244321}">
                <p14:modId xmlns:p14="http://schemas.microsoft.com/office/powerpoint/2010/main" val="3990141668"/>
              </p:ext>
            </p:extLst>
          </p:nvPr>
        </p:nvGraphicFramePr>
        <p:xfrm>
          <a:off x="6697579" y="1938648"/>
          <a:ext cx="4600074" cy="3706273"/>
        </p:xfrm>
        <a:graphic>
          <a:graphicData uri="http://schemas.openxmlformats.org/drawingml/2006/table">
            <a:tbl>
              <a:tblPr>
                <a:solidFill>
                  <a:srgbClr val="FFFFFF">
                    <a:alpha val="29804"/>
                  </a:srgbClr>
                </a:solidFill>
              </a:tblPr>
              <a:tblGrid>
                <a:gridCol w="2029326">
                  <a:extLst>
                    <a:ext uri="{9D8B030D-6E8A-4147-A177-3AD203B41FA5}">
                      <a16:colId xmlns:a16="http://schemas.microsoft.com/office/drawing/2014/main" val="20000"/>
                    </a:ext>
                  </a:extLst>
                </a:gridCol>
                <a:gridCol w="1315453">
                  <a:extLst>
                    <a:ext uri="{9D8B030D-6E8A-4147-A177-3AD203B41FA5}">
                      <a16:colId xmlns:a16="http://schemas.microsoft.com/office/drawing/2014/main" val="20001"/>
                    </a:ext>
                  </a:extLst>
                </a:gridCol>
                <a:gridCol w="1255295">
                  <a:extLst>
                    <a:ext uri="{9D8B030D-6E8A-4147-A177-3AD203B41FA5}">
                      <a16:colId xmlns:a16="http://schemas.microsoft.com/office/drawing/2014/main" val="20002"/>
                    </a:ext>
                  </a:extLst>
                </a:gridCol>
              </a:tblGrid>
              <a:tr h="887258">
                <a:tc>
                  <a:txBody>
                    <a:bodyPr/>
                    <a:lstStyle/>
                    <a:p>
                      <a:pPr>
                        <a:lnSpc>
                          <a:spcPct val="115000"/>
                        </a:lnSpc>
                        <a:spcAft>
                          <a:spcPts val="0"/>
                        </a:spcAft>
                      </a:pPr>
                      <a:r>
                        <a:rPr lang="fr-CA" sz="1000" b="1" kern="100" dirty="0">
                          <a:effectLst/>
                          <a:latin typeface="Arial" panose="020B0604020202020204" pitchFamily="34" charset="0"/>
                          <a:ea typeface="Times New Roman" panose="02020603050405020304" pitchFamily="18" charset="0"/>
                        </a:rPr>
                        <a:t>Pays</a:t>
                      </a:r>
                      <a:endParaRPr lang="en-US" sz="1200" kern="100" dirty="0">
                        <a:effectLst/>
                        <a:latin typeface="Aptos" panose="020B0004020202020204"/>
                        <a:ea typeface="Times New Roman" panose="02020603050405020304" pitchFamily="18" charset="0"/>
                      </a:endParaRPr>
                    </a:p>
                  </a:txBody>
                  <a:tcPr marL="50800" marR="200025" marT="25400" marB="25400">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BC67D">
                        <a:alpha val="40000"/>
                      </a:srgbClr>
                    </a:solidFill>
                  </a:tcPr>
                </a:tc>
                <a:tc>
                  <a:txBody>
                    <a:bodyPr/>
                    <a:lstStyle/>
                    <a:p>
                      <a:pPr>
                        <a:lnSpc>
                          <a:spcPct val="115000"/>
                        </a:lnSpc>
                        <a:spcAft>
                          <a:spcPts val="0"/>
                        </a:spcAft>
                      </a:pPr>
                      <a:r>
                        <a:rPr lang="fr-CA" sz="1000" b="1" kern="100" dirty="0">
                          <a:effectLst/>
                          <a:latin typeface="Arial" panose="020B0604020202020204" pitchFamily="34" charset="0"/>
                          <a:ea typeface="Times New Roman" panose="02020603050405020304" pitchFamily="18" charset="0"/>
                        </a:rPr>
                        <a:t>Accord politique d’abandon du monopartisme</a:t>
                      </a:r>
                      <a:endParaRPr lang="en-US" sz="1200" kern="100" dirty="0">
                        <a:effectLst/>
                        <a:latin typeface="Aptos" panose="020B0004020202020204"/>
                        <a:ea typeface="Times New Roman" panose="02020603050405020304" pitchFamily="18" charset="0"/>
                      </a:endParaRPr>
                    </a:p>
                  </a:txBody>
                  <a:tcPr marL="50800" marR="200025" marT="25400" marB="25400">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BC67D">
                        <a:alpha val="40000"/>
                      </a:srgbClr>
                    </a:solidFill>
                  </a:tcPr>
                </a:tc>
                <a:tc>
                  <a:txBody>
                    <a:bodyPr/>
                    <a:lstStyle/>
                    <a:p>
                      <a:pPr>
                        <a:lnSpc>
                          <a:spcPct val="115000"/>
                        </a:lnSpc>
                        <a:spcAft>
                          <a:spcPts val="0"/>
                        </a:spcAft>
                      </a:pPr>
                      <a:r>
                        <a:rPr lang="fr-CA" sz="1000" b="1" kern="100" dirty="0">
                          <a:effectLst/>
                          <a:latin typeface="Arial" panose="020B0604020202020204" pitchFamily="34" charset="0"/>
                          <a:ea typeface="Times New Roman" panose="02020603050405020304" pitchFamily="18" charset="0"/>
                        </a:rPr>
                        <a:t>Tenue des premières élections semi-libres ou libres</a:t>
                      </a:r>
                      <a:endParaRPr lang="en-US" sz="1200" kern="100" dirty="0">
                        <a:effectLst/>
                        <a:latin typeface="Aptos" panose="020B0004020202020204"/>
                        <a:ea typeface="Times New Roman" panose="02020603050405020304" pitchFamily="18" charset="0"/>
                      </a:endParaRPr>
                    </a:p>
                  </a:txBody>
                  <a:tcPr marL="50800" marR="200025" marT="25400" marB="25400">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BC67D">
                        <a:alpha val="40000"/>
                      </a:srgbClr>
                    </a:solidFill>
                  </a:tcPr>
                </a:tc>
                <a:extLst>
                  <a:ext uri="{0D108BD9-81ED-4DB2-BD59-A6C34878D82A}">
                    <a16:rowId xmlns:a16="http://schemas.microsoft.com/office/drawing/2014/main" val="10000"/>
                  </a:ext>
                </a:extLst>
              </a:tr>
              <a:tr h="387887">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République populaire socialiste d’Albanie</a:t>
                      </a:r>
                      <a:endParaRPr lang="en-US" sz="1200" kern="100" dirty="0">
                        <a:effectLst/>
                        <a:latin typeface="Aptos" panose="020B0004020202020204"/>
                        <a:ea typeface="Times New Roman" panose="02020603050405020304" pitchFamily="18" charset="0"/>
                      </a:endParaRPr>
                    </a:p>
                  </a:txBody>
                  <a:tcPr marL="50800" marR="50800" marT="25400" marB="25400">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11 décembre 1990</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31 mars 1991</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extLst>
                  <a:ext uri="{0D108BD9-81ED-4DB2-BD59-A6C34878D82A}">
                    <a16:rowId xmlns:a16="http://schemas.microsoft.com/office/drawing/2014/main" val="10001"/>
                  </a:ext>
                </a:extLst>
              </a:tr>
              <a:tr h="323011">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République populaire de Bulgarie</a:t>
                      </a:r>
                      <a:endParaRPr lang="en-US" sz="1200" kern="100" dirty="0">
                        <a:effectLst/>
                        <a:latin typeface="Aptos" panose="020B0004020202020204"/>
                        <a:ea typeface="Times New Roman" panose="02020603050405020304" pitchFamily="18" charset="0"/>
                      </a:endParaRPr>
                    </a:p>
                  </a:txBody>
                  <a:tcPr marL="50800" marR="50800" marT="25400" marB="25400">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3 avril 1990</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10 juin 1990</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extLst>
                  <a:ext uri="{0D108BD9-81ED-4DB2-BD59-A6C34878D82A}">
                    <a16:rowId xmlns:a16="http://schemas.microsoft.com/office/drawing/2014/main" val="10002"/>
                  </a:ext>
                </a:extLst>
              </a:tr>
              <a:tr h="387887">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République socialiste tchécoslovaque</a:t>
                      </a:r>
                      <a:endParaRPr lang="en-US" sz="1200" kern="100" dirty="0">
                        <a:effectLst/>
                        <a:latin typeface="Aptos" panose="020B0004020202020204"/>
                        <a:ea typeface="Times New Roman" panose="02020603050405020304" pitchFamily="18" charset="0"/>
                      </a:endParaRPr>
                    </a:p>
                  </a:txBody>
                  <a:tcPr marL="50800" marR="50800" marT="25400" marB="25400">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28 novembre 1989</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8 juin 1990</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extLst>
                  <a:ext uri="{0D108BD9-81ED-4DB2-BD59-A6C34878D82A}">
                    <a16:rowId xmlns:a16="http://schemas.microsoft.com/office/drawing/2014/main" val="10003"/>
                  </a:ext>
                </a:extLst>
              </a:tr>
              <a:tr h="323011">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République populaire roumaine</a:t>
                      </a:r>
                      <a:endParaRPr lang="en-US" sz="1200" kern="100" dirty="0">
                        <a:effectLst/>
                        <a:latin typeface="Aptos" panose="020B0004020202020204"/>
                        <a:ea typeface="Times New Roman" panose="02020603050405020304" pitchFamily="18" charset="0"/>
                      </a:endParaRPr>
                    </a:p>
                  </a:txBody>
                  <a:tcPr marL="50800" marR="50800" marT="25400" marB="25400">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22 décembre 1989</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20 mai 1990</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extLst>
                  <a:ext uri="{0D108BD9-81ED-4DB2-BD59-A6C34878D82A}">
                    <a16:rowId xmlns:a16="http://schemas.microsoft.com/office/drawing/2014/main" val="10004"/>
                  </a:ext>
                </a:extLst>
              </a:tr>
              <a:tr h="323011">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Yougoslavie</a:t>
                      </a:r>
                      <a:endParaRPr lang="en-US" sz="1200" kern="100" dirty="0">
                        <a:effectLst/>
                        <a:latin typeface="Aptos" panose="020B0004020202020204"/>
                        <a:ea typeface="Times New Roman" panose="02020603050405020304" pitchFamily="18" charset="0"/>
                      </a:endParaRPr>
                    </a:p>
                  </a:txBody>
                  <a:tcPr marL="50800" marR="50800" marT="25400" marB="25400">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20 janvier 1990</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8 avril 1990</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extLst>
                  <a:ext uri="{0D108BD9-81ED-4DB2-BD59-A6C34878D82A}">
                    <a16:rowId xmlns:a16="http://schemas.microsoft.com/office/drawing/2014/main" val="10005"/>
                  </a:ext>
                </a:extLst>
              </a:tr>
              <a:tr h="323011">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République populaire de Hongrie</a:t>
                      </a:r>
                      <a:endParaRPr lang="en-US" sz="1200" kern="100" dirty="0">
                        <a:effectLst/>
                        <a:latin typeface="Aptos" panose="020B0004020202020204"/>
                        <a:ea typeface="Times New Roman" panose="02020603050405020304" pitchFamily="18" charset="0"/>
                      </a:endParaRPr>
                    </a:p>
                  </a:txBody>
                  <a:tcPr marL="50800" marR="50800" marT="25400" marB="25400">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16 octobre 1989</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24 mars 1990</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extLst>
                  <a:ext uri="{0D108BD9-81ED-4DB2-BD59-A6C34878D82A}">
                    <a16:rowId xmlns:a16="http://schemas.microsoft.com/office/drawing/2014/main" val="10006"/>
                  </a:ext>
                </a:extLst>
              </a:tr>
              <a:tr h="357071">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République démocratique allemande</a:t>
                      </a:r>
                      <a:endParaRPr lang="en-US" sz="1200" kern="100" dirty="0">
                        <a:effectLst/>
                        <a:latin typeface="Aptos" panose="020B0004020202020204"/>
                        <a:ea typeface="Times New Roman" panose="02020603050405020304" pitchFamily="18" charset="0"/>
                      </a:endParaRPr>
                    </a:p>
                  </a:txBody>
                  <a:tcPr marL="50800" marR="50800" marT="25400" marB="25400">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1</a:t>
                      </a:r>
                      <a:r>
                        <a:rPr lang="fr-CA" sz="1000" kern="100" baseline="30000" dirty="0">
                          <a:effectLst/>
                          <a:latin typeface="Arial" panose="020B0604020202020204" pitchFamily="34" charset="0"/>
                          <a:ea typeface="Times New Roman" panose="02020603050405020304" pitchFamily="18" charset="0"/>
                        </a:rPr>
                        <a:t>er</a:t>
                      </a:r>
                      <a:r>
                        <a:rPr lang="fr-CA" sz="1000" kern="100" dirty="0">
                          <a:effectLst/>
                          <a:latin typeface="Arial" panose="020B0604020202020204" pitchFamily="34" charset="0"/>
                          <a:ea typeface="Times New Roman" panose="02020603050405020304" pitchFamily="18" charset="0"/>
                        </a:rPr>
                        <a:t> décembre 1989</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18 mars 1990</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11373"/>
                      </a:schemeClr>
                    </a:solidFill>
                  </a:tcPr>
                </a:tc>
                <a:extLst>
                  <a:ext uri="{0D108BD9-81ED-4DB2-BD59-A6C34878D82A}">
                    <a16:rowId xmlns:a16="http://schemas.microsoft.com/office/drawing/2014/main" val="10007"/>
                  </a:ext>
                </a:extLst>
              </a:tr>
              <a:tr h="323011">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République populaire de Pologne</a:t>
                      </a:r>
                      <a:endParaRPr lang="en-US" sz="1200" kern="100" dirty="0">
                        <a:effectLst/>
                        <a:latin typeface="Aptos" panose="020B0004020202020204"/>
                        <a:ea typeface="Times New Roman" panose="02020603050405020304" pitchFamily="18" charset="0"/>
                      </a:endParaRPr>
                    </a:p>
                  </a:txBody>
                  <a:tcPr marL="50800" marR="50800" marT="25400" marB="25400">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4 avril 1989</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tc>
                  <a:txBody>
                    <a:bodyPr/>
                    <a:lstStyle/>
                    <a:p>
                      <a:pPr>
                        <a:lnSpc>
                          <a:spcPct val="115000"/>
                        </a:lnSpc>
                        <a:spcAft>
                          <a:spcPts val="0"/>
                        </a:spcAft>
                      </a:pPr>
                      <a:r>
                        <a:rPr lang="fr-CA" sz="1000" kern="100" dirty="0">
                          <a:effectLst/>
                          <a:latin typeface="Arial" panose="020B0604020202020204" pitchFamily="34" charset="0"/>
                          <a:ea typeface="Times New Roman" panose="02020603050405020304" pitchFamily="18" charset="0"/>
                        </a:rPr>
                        <a:t>4 juin 1989</a:t>
                      </a:r>
                      <a:endParaRPr lang="en-US" sz="1200" kern="100" dirty="0">
                        <a:effectLst/>
                        <a:latin typeface="Aptos" panose="020B0004020202020204"/>
                        <a:ea typeface="Times New Roman" panose="02020603050405020304" pitchFamily="18" charset="0"/>
                      </a:endParaRPr>
                    </a:p>
                  </a:txBody>
                  <a:tcPr marL="50800" marR="50800" marT="25400" marB="25400">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8C16A">
                        <a:alpha val="25098"/>
                      </a:srgbClr>
                    </a:solidFill>
                  </a:tcPr>
                </a:tc>
                <a:extLst>
                  <a:ext uri="{0D108BD9-81ED-4DB2-BD59-A6C34878D82A}">
                    <a16:rowId xmlns:a16="http://schemas.microsoft.com/office/drawing/2014/main" val="10008"/>
                  </a:ext>
                </a:extLst>
              </a:tr>
            </a:tbl>
          </a:graphicData>
        </a:graphic>
      </p:graphicFrame>
      <p:sp>
        <p:nvSpPr>
          <p:cNvPr id="9" name="ZoneTexte 6">
            <a:extLst>
              <a:ext uri="{FF2B5EF4-FFF2-40B4-BE49-F238E27FC236}">
                <a16:creationId xmlns:a16="http://schemas.microsoft.com/office/drawing/2014/main" id="{4CDD18C8-70DD-EBFC-DAAA-38323FF1B0E5}"/>
              </a:ext>
            </a:extLst>
          </p:cNvPr>
          <p:cNvSpPr txBox="1"/>
          <p:nvPr/>
        </p:nvSpPr>
        <p:spPr>
          <a:xfrm>
            <a:off x="9051069" y="5641109"/>
            <a:ext cx="2249214" cy="215444"/>
          </a:xfrm>
          <a:prstGeom prst="rect">
            <a:avLst/>
          </a:prstGeom>
          <a:noFill/>
        </p:spPr>
        <p:txBody>
          <a:bodyPr wrap="square" rtlCol="0">
            <a:spAutoFit/>
          </a:bodyPr>
          <a:lstStyle/>
          <a:p>
            <a:pPr algn="r"/>
            <a:r>
              <a:rPr lang="fr-CA"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Source : https://fr.wikipedia.org/wiki/Bloc_de_l%27Est</a:t>
            </a:r>
            <a:endPar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6" name="Espace réservé du numéro de diapositive 5"/>
          <p:cNvSpPr>
            <a:spLocks noGrp="1"/>
          </p:cNvSpPr>
          <p:nvPr>
            <p:ph type="sldNum" sz="quarter" idx="14"/>
          </p:nvPr>
        </p:nvSpPr>
        <p:spPr/>
        <p:txBody>
          <a:bodyPr/>
          <a:lstStyle/>
          <a:p>
            <a:fld id="{1E8E8B7F-9C80-4A38-AD4B-25EDB5327BE9}" type="slidenum">
              <a:rPr lang="fr-CA" smtClean="0"/>
              <a:t>87</a:t>
            </a:fld>
            <a:endParaRPr lang="fr-CA" dirty="0"/>
          </a:p>
        </p:txBody>
      </p:sp>
      <p:sp>
        <p:nvSpPr>
          <p:cNvPr id="10" name="Rectangle 9">
            <a:hlinkClick r:id="rId2"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50304614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La participation citoyenne pour le climat</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Au cours des dernières décennies</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p:txBody>
          <a:bodyPr>
            <a:noAutofit/>
          </a:bodyPr>
          <a:lstStyle/>
          <a:p>
            <a:r>
              <a:rPr lang="fr-CA" sz="1400" dirty="0"/>
              <a:t>Partout dans le monde, des millions de personnes se mobilisent pour réclamer des actions concrètes contre les changements climatiques. Elles participent à des marches pacifiques, signent des pétitions et lancent des initiatives locales pour inciter les gouvernements à protéger notre planète. Ces efforts collectifs démontrent qu’il est possible, en travaillant ensemble, de répondre aux défis environnementaux et de bâtir un avenir plus durable.</a:t>
            </a:r>
            <a:br>
              <a:rPr lang="fr-CA" sz="1400" dirty="0"/>
            </a:br>
            <a:br>
              <a:rPr lang="en-US" sz="1400" dirty="0"/>
            </a:br>
            <a:r>
              <a:rPr lang="fr-CA" sz="1400" dirty="0"/>
              <a:t>En démocratie, chaque citoyenne et citoyen a le pouvoir de faire entendre sa voix. Ces actions collectives rappellent que même les petits gestes, comme le recyclage, l’économie d’eau ou la plantation d’arbres, peuvent avoir des effets notables lorsque tout le monde s’y met. Les marches pour le climat, souvent portées par des jeunes, illustrent à quel point l’engagement citoyen peut inspirer des changements positifs et inciter les décideuses et décideurs à adopter des politiques en faveur de la planète.</a:t>
            </a:r>
            <a:br>
              <a:rPr lang="fr-CA" sz="1400" dirty="0"/>
            </a:br>
            <a:br>
              <a:rPr lang="en-US" sz="1400" dirty="0"/>
            </a:br>
            <a:r>
              <a:rPr lang="fr-CA" sz="1400" dirty="0"/>
              <a:t>Ensemble, nous pouvons agir pour réduire la pollution, préserver la biodiversité, et freiner les effets des changements climatiques. Ce mouvement mondial est une preuve inspirante : lorsque nous nous unissons, nous pouvons influencer les décisions importantes et créer un futur meilleur pour la planète et les générations à venir.</a:t>
            </a:r>
            <a:br>
              <a:rPr lang="fr-CA" sz="1400" dirty="0"/>
            </a:br>
            <a:endParaRPr lang="en-US" sz="1400" dirty="0"/>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91)</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74015" y="2733371"/>
            <a:ext cx="4217751" cy="2171010"/>
          </a:xfrm>
          <a:prstGeom prst="rect">
            <a:avLst/>
          </a:prstGeom>
        </p:spPr>
      </p:pic>
      <p:sp>
        <p:nvSpPr>
          <p:cNvPr id="7" name="ZoneTexte 6">
            <a:extLst>
              <a:ext uri="{FF2B5EF4-FFF2-40B4-BE49-F238E27FC236}">
                <a16:creationId xmlns:a16="http://schemas.microsoft.com/office/drawing/2014/main" id="{4CDD18C8-70DD-EBFC-DAAA-38323FF1B0E5}"/>
              </a:ext>
            </a:extLst>
          </p:cNvPr>
          <p:cNvSpPr txBox="1"/>
          <p:nvPr/>
        </p:nvSpPr>
        <p:spPr>
          <a:xfrm>
            <a:off x="8846536" y="4904381"/>
            <a:ext cx="2249214" cy="215444"/>
          </a:xfrm>
          <a:prstGeom prst="rect">
            <a:avLst/>
          </a:prstGeom>
          <a:noFill/>
        </p:spPr>
        <p:txBody>
          <a:bodyPr wrap="square" rtlCol="0">
            <a:spAutoFit/>
          </a:bodyPr>
          <a:lstStyle/>
          <a:p>
            <a:pPr algn="r"/>
            <a:r>
              <a:rPr lang="fr-FR"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Crédit : Allen </a:t>
            </a:r>
            <a:r>
              <a:rPr lang="fr-FR" sz="800" kern="1400" spc="-50" dirty="0" err="1">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McInnis</a:t>
            </a:r>
            <a:r>
              <a:rPr lang="fr-FR" sz="800" kern="1400" spc="-50" dirty="0">
                <a:solidFill>
                  <a:schemeClr val="bg2">
                    <a:lumMod val="50000"/>
                  </a:schemeClr>
                </a:solidFill>
                <a:latin typeface="Calibri" panose="020F0502020204030204" pitchFamily="34" charset="0"/>
                <a:ea typeface="Times New Roman" panose="02020603050405020304" pitchFamily="18" charset="0"/>
                <a:cs typeface="Calibri" panose="020F0502020204030204" pitchFamily="34" charset="0"/>
              </a:rPr>
              <a:t> (archives CSQ)</a:t>
            </a:r>
            <a:endParaRPr lang="fr-CA" sz="8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8" name="Espace réservé du numéro de diapositive 7"/>
          <p:cNvSpPr>
            <a:spLocks noGrp="1"/>
          </p:cNvSpPr>
          <p:nvPr>
            <p:ph type="sldNum" sz="quarter" idx="14"/>
          </p:nvPr>
        </p:nvSpPr>
        <p:spPr/>
        <p:txBody>
          <a:bodyPr/>
          <a:lstStyle/>
          <a:p>
            <a:fld id="{1E8E8B7F-9C80-4A38-AD4B-25EDB5327BE9}" type="slidenum">
              <a:rPr lang="fr-CA" smtClean="0"/>
              <a:t>88</a:t>
            </a:fld>
            <a:endParaRPr lang="fr-CA" dirty="0"/>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44615020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La popularité des produits équitables</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Depuis les années 1990</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a:xfrm>
            <a:off x="1599934" y="2053598"/>
            <a:ext cx="5181866" cy="4236785"/>
          </a:xfrm>
        </p:spPr>
        <p:txBody>
          <a:bodyPr>
            <a:noAutofit/>
          </a:bodyPr>
          <a:lstStyle/>
          <a:p>
            <a:r>
              <a:rPr lang="fr-FR" sz="1400" dirty="0"/>
              <a:t>Depuis environ 35 ans, la popularité des produits équitables, tels que le café, le chocolat et le thé, ne cesse de croître. Ces produits sont fabriqués dans le respect des droits des travailleuses et travailleurs ainsi que de l’environnement. Par exemple, les agricultrices et agriculteurs ainsi que les artisanes et artisans reçoivent un salaire juste pour leur travail, ce qui leur permet de vivre dignement et de prendre soin de leurs familles.</a:t>
            </a:r>
          </a:p>
          <a:p>
            <a:r>
              <a:rPr lang="fr-FR" sz="1400" dirty="0"/>
              <a:t>Dans une démocratie, chaque choix citoyen compte. En optant pour des produits équitables, les consommatrices et consommateurs participent activement à la construction d’un monde plus juste et plus respectueux. Ces choix encouragent des pratiques commerciales éthiques qui protègent les gens et la nature. C’est une manière de voter avec son portefeuille pour des valeurs d’égalité et de justice sociale.</a:t>
            </a:r>
          </a:p>
          <a:p>
            <a:r>
              <a:rPr lang="fr-FR" sz="1400" dirty="0"/>
              <a:t>L’expansion du commerce équitable démontre que les consommatrices et consommateurs ont un pouvoir d’influence important dans une démocratie. Chaque personne contribue à un changement d’envergure en achetant des produits respectueux des droits de la personne et de l’environnement. Cet engagement prouve que les actions et les achats individuels, lorsqu’ils se multiplient, peuvent avoir des retombées collectives pour un futur plus durable.</a:t>
            </a:r>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91)</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74887" y="2075064"/>
            <a:ext cx="4116879" cy="2744586"/>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89</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346703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B51A9-F4C2-3EAB-1512-9AD6E680CE22}"/>
              </a:ext>
            </a:extLst>
          </p:cNvPr>
          <p:cNvSpPr>
            <a:spLocks noGrp="1"/>
          </p:cNvSpPr>
          <p:nvPr>
            <p:ph type="title"/>
          </p:nvPr>
        </p:nvSpPr>
        <p:spPr/>
        <p:txBody>
          <a:bodyPr/>
          <a:lstStyle/>
          <a:p>
            <a:r>
              <a:rPr lang="fr-CA" dirty="0"/>
              <a:t>Au Québec : les médiations scolaires</a:t>
            </a:r>
            <a:endParaRPr lang="fr-FR" dirty="0"/>
          </a:p>
        </p:txBody>
      </p:sp>
      <p:sp>
        <p:nvSpPr>
          <p:cNvPr id="4" name="Espace réservé du contenu 3">
            <a:extLst>
              <a:ext uri="{FF2B5EF4-FFF2-40B4-BE49-F238E27FC236}">
                <a16:creationId xmlns:a16="http://schemas.microsoft.com/office/drawing/2014/main" id="{20F7B97F-B1CA-BEBD-0F4F-F0B25FF0BE95}"/>
              </a:ext>
            </a:extLst>
          </p:cNvPr>
          <p:cNvSpPr>
            <a:spLocks noGrp="1"/>
          </p:cNvSpPr>
          <p:nvPr>
            <p:ph idx="10"/>
          </p:nvPr>
        </p:nvSpPr>
        <p:spPr>
          <a:xfrm>
            <a:off x="1599934" y="1780561"/>
            <a:ext cx="4405450" cy="3903547"/>
          </a:xfrm>
        </p:spPr>
        <p:txBody>
          <a:bodyPr/>
          <a:lstStyle/>
          <a:p>
            <a:r>
              <a:rPr lang="fr-CA" dirty="0"/>
              <a:t>Dans certaines écoles québécoises, des adultes ou des élèves formés interviennent pour résoudre des conflits. Ce processus apprend aux enfants à écouter les autres, à exprimer leurs émotions et à chercher des solutions ensemble. C’est un moyen important qui montre que chaque problème peut être réglé avec des mots et du respect, sans colère. Ces échanges favorisent les amitiés et contribuent à un environnement scolaire plus harmonieux. </a:t>
            </a:r>
          </a:p>
        </p:txBody>
      </p:sp>
      <p:sp>
        <p:nvSpPr>
          <p:cNvPr id="5" name="Espace réservé du contenu 4">
            <a:extLst>
              <a:ext uri="{FF2B5EF4-FFF2-40B4-BE49-F238E27FC236}">
                <a16:creationId xmlns:a16="http://schemas.microsoft.com/office/drawing/2014/main" id="{4DC2EEBF-77DD-4CE5-BDD9-BC21D6173FBA}"/>
              </a:ext>
            </a:extLst>
          </p:cNvPr>
          <p:cNvSpPr>
            <a:spLocks noGrp="1"/>
          </p:cNvSpPr>
          <p:nvPr>
            <p:ph idx="11"/>
          </p:nvPr>
        </p:nvSpPr>
        <p:spPr/>
        <p:txBody>
          <a:bodyPr>
            <a:normAutofit fontScale="92500"/>
          </a:bodyPr>
          <a:lstStyle/>
          <a:p>
            <a:r>
              <a:rPr lang="fr-FR" dirty="0"/>
              <a:t>(Voir page 10)</a:t>
            </a:r>
          </a:p>
        </p:txBody>
      </p:sp>
      <p:pic>
        <p:nvPicPr>
          <p:cNvPr id="9" name="Espace réservé du contenu 8">
            <a:extLst>
              <a:ext uri="{FF2B5EF4-FFF2-40B4-BE49-F238E27FC236}">
                <a16:creationId xmlns:a16="http://schemas.microsoft.com/office/drawing/2014/main" id="{057AAF23-46E1-A013-FABB-013AEC3AD130}"/>
              </a:ext>
            </a:extLst>
          </p:cNvPr>
          <p:cNvPicPr>
            <a:picLocks noGrp="1" noChangeAspect="1"/>
          </p:cNvPicPr>
          <p:nvPr>
            <p:ph idx="12"/>
          </p:nvPr>
        </p:nvPicPr>
        <p:blipFill>
          <a:blip r:embed="rId2"/>
          <a:stretch>
            <a:fillRect/>
          </a:stretch>
        </p:blipFill>
        <p:spPr>
          <a:xfrm>
            <a:off x="6592915" y="1652665"/>
            <a:ext cx="4144168" cy="1875189"/>
          </a:xfrm>
        </p:spPr>
      </p:pic>
      <p:sp>
        <p:nvSpPr>
          <p:cNvPr id="7" name="Espace réservé du contenu 6">
            <a:extLst>
              <a:ext uri="{FF2B5EF4-FFF2-40B4-BE49-F238E27FC236}">
                <a16:creationId xmlns:a16="http://schemas.microsoft.com/office/drawing/2014/main" id="{9498F51E-A83A-D529-3AAF-0289E1396767}"/>
              </a:ext>
            </a:extLst>
          </p:cNvPr>
          <p:cNvSpPr>
            <a:spLocks noGrp="1"/>
          </p:cNvSpPr>
          <p:nvPr>
            <p:ph idx="13"/>
          </p:nvPr>
        </p:nvSpPr>
        <p:spPr>
          <a:xfrm>
            <a:off x="8533957" y="5591049"/>
            <a:ext cx="2250000" cy="216000"/>
          </a:xfrm>
        </p:spPr>
        <p:txBody>
          <a:bodyPr/>
          <a:lstStyle/>
          <a:p>
            <a:r>
              <a:rPr lang="fr-FR" dirty="0"/>
              <a:t>Source :  </a:t>
            </a:r>
            <a:r>
              <a:rPr lang="fr-CA" u="sng" dirty="0">
                <a:hlinkClick r:id="rId3"/>
              </a:rPr>
              <a:t>Institut Pacifique</a:t>
            </a:r>
            <a:r>
              <a:rPr lang="fr-CA" dirty="0"/>
              <a:t>. Image et photo libres de droits.</a:t>
            </a:r>
          </a:p>
        </p:txBody>
      </p:sp>
      <p:pic>
        <p:nvPicPr>
          <p:cNvPr id="10" name="Espace réservé du contenu 8">
            <a:extLst>
              <a:ext uri="{FF2B5EF4-FFF2-40B4-BE49-F238E27FC236}">
                <a16:creationId xmlns:a16="http://schemas.microsoft.com/office/drawing/2014/main" id="{1B12FE13-9AA6-0203-0209-1B6D2529F59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92915" y="3632458"/>
            <a:ext cx="4144167" cy="1922745"/>
          </a:xfrm>
          <a:prstGeom prst="rect">
            <a:avLst/>
          </a:prstGeom>
        </p:spPr>
      </p:pic>
      <p:sp>
        <p:nvSpPr>
          <p:cNvPr id="3" name="Espace réservé du numéro de diapositive 2"/>
          <p:cNvSpPr>
            <a:spLocks noGrp="1"/>
          </p:cNvSpPr>
          <p:nvPr>
            <p:ph type="sldNum" sz="quarter" idx="14"/>
          </p:nvPr>
        </p:nvSpPr>
        <p:spPr/>
        <p:txBody>
          <a:bodyPr/>
          <a:lstStyle/>
          <a:p>
            <a:fld id="{CEB3DBC7-5727-4644-8450-8B02E3206B10}" type="slidenum">
              <a:rPr lang="fr-CA" smtClean="0"/>
              <a:t>9</a:t>
            </a:fld>
            <a:endParaRPr lang="fr-CA"/>
          </a:p>
        </p:txBody>
      </p:sp>
      <p:sp>
        <p:nvSpPr>
          <p:cNvPr id="11" name="Rectangle 10">
            <a:hlinkClick r:id="rId5"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3744420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Les débats sur la réduction des gaz à effet de serre</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Au cours des dernières décennies</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p:txBody>
          <a:bodyPr>
            <a:noAutofit/>
          </a:bodyPr>
          <a:lstStyle/>
          <a:p>
            <a:r>
              <a:rPr lang="fr-FR" sz="1300" dirty="0"/>
              <a:t>Les gaz à effet de serre, tels que le dioxyde de carbone (CO₂), sont l’un des principaux responsables des changements climatiques. Pour limiter leurs conséquences sur la planète, de nombreux pays se réunissent pour débattre et trouver des solutions afin de réduire ces émissions. Ces discussions rassemblent des citoyennes et citoyens, des scientifiques, des dirigeantes et dirigeants et des organisations qui réfléchissent ensemble à des moyens de préserver l’environnement.</a:t>
            </a:r>
          </a:p>
          <a:p>
            <a:r>
              <a:rPr lang="fr-FR" sz="1300" dirty="0"/>
              <a:t>Dans une démocratie, ces débats donnent aux populations l’occasion </a:t>
            </a:r>
            <a:br>
              <a:rPr lang="fr-FR" sz="1300" dirty="0"/>
            </a:br>
            <a:r>
              <a:rPr lang="fr-FR" sz="1300" dirty="0"/>
              <a:t>de s’exprimer et de faire entendre leurs préoccupations. À travers des marches pour le climat, des pétitions et des forums publics, les citoyennes et citoyens incitent les gouvernements à prendre des mesures concrètes. </a:t>
            </a:r>
          </a:p>
          <a:p>
            <a:r>
              <a:rPr lang="fr-FR" sz="1300" dirty="0"/>
              <a:t>Ces débats démontrent que la participation citoyenne est un outil puissant pour influencer des décisions majeures. En s’engageant activement, la population rappelle aux dirigeantes et dirigeants que </a:t>
            </a:r>
            <a:br>
              <a:rPr lang="fr-FR" sz="1300" dirty="0"/>
            </a:br>
            <a:r>
              <a:rPr lang="fr-FR" sz="1300" dirty="0"/>
              <a:t>la lutte contre les changements climatiques est une priorité qui nous concerne toutes et tous.</a:t>
            </a:r>
          </a:p>
          <a:p>
            <a:r>
              <a:rPr lang="fr-FR" sz="1300" dirty="0"/>
              <a:t>Cet exemple constitue une source d’inspiration, car il montre que la collaboration et l’écoute, au cœur d’une démocratie, permettent d’imaginer des solutions durables pour l’avenir de la planète. Chaque voix compte pour protéger notre Terre et bâtir un monde plus respectueux de l’environnement.</a:t>
            </a:r>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91)</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74015" y="2075064"/>
            <a:ext cx="4217751" cy="2811834"/>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90</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37517968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1E49A9-151E-0E17-9BCC-3D6D5AAA5609}"/>
              </a:ext>
            </a:extLst>
          </p:cNvPr>
          <p:cNvSpPr>
            <a:spLocks noGrp="1"/>
          </p:cNvSpPr>
          <p:nvPr>
            <p:ph type="title"/>
          </p:nvPr>
        </p:nvSpPr>
        <p:spPr/>
        <p:txBody>
          <a:bodyPr/>
          <a:lstStyle/>
          <a:p>
            <a:r>
              <a:rPr lang="fr-CA" dirty="0"/>
              <a:t>Au Québec : les consultations citoyennes sur les grands projets </a:t>
            </a:r>
            <a:endParaRPr lang="fr-FR" dirty="0"/>
          </a:p>
        </p:txBody>
      </p:sp>
      <p:sp>
        <p:nvSpPr>
          <p:cNvPr id="4" name="Espace réservé du contenu 3">
            <a:extLst>
              <a:ext uri="{FF2B5EF4-FFF2-40B4-BE49-F238E27FC236}">
                <a16:creationId xmlns:a16="http://schemas.microsoft.com/office/drawing/2014/main" id="{C2C999D8-3889-372F-D398-68CF48665C82}"/>
              </a:ext>
            </a:extLst>
          </p:cNvPr>
          <p:cNvSpPr>
            <a:spLocks noGrp="1"/>
          </p:cNvSpPr>
          <p:nvPr>
            <p:ph idx="10"/>
          </p:nvPr>
        </p:nvSpPr>
        <p:spPr>
          <a:xfrm>
            <a:off x="1599933" y="2053598"/>
            <a:ext cx="4905641" cy="4236785"/>
          </a:xfrm>
        </p:spPr>
        <p:txBody>
          <a:bodyPr>
            <a:noAutofit/>
          </a:bodyPr>
          <a:lstStyle/>
          <a:p>
            <a:r>
              <a:rPr lang="fr-CA" sz="1400" dirty="0"/>
              <a:t>Les consultations citoyennes permettent au peuple québécois </a:t>
            </a:r>
            <a:br>
              <a:rPr lang="fr-CA" sz="1400" dirty="0"/>
            </a:br>
            <a:r>
              <a:rPr lang="fr-CA" sz="1400" dirty="0"/>
              <a:t>de participer aux décisions importantes qui concernent sa communauté. Par exemple, avant de construire de nouvelles infrastructures, comme un pont, un parc ou une centrale énergétique, des rencontres sont organisées afin que les citoyennes et citoyens puissent s’exprimer, poser des questions et proposer des solutions.</a:t>
            </a:r>
          </a:p>
          <a:p>
            <a:r>
              <a:rPr lang="fr-CA" sz="1400" dirty="0"/>
              <a:t>Ces consultations nous rappellent qu’en démocratie, chaque voix compte. Elles permettent aux gens de réfléchir collectivement aux conséquences des projets sur leur environnement, leur qualité de vie et leur avenir. En favorisant la participation citoyenne, ces démarches renforcent l’idée que tout le monde </a:t>
            </a:r>
            <a:br>
              <a:rPr lang="fr-CA" sz="1400" dirty="0"/>
            </a:br>
            <a:r>
              <a:rPr lang="fr-CA" sz="1400" dirty="0"/>
              <a:t>a un rôle à jouer dans l’évolution de la société. Grâce à cet engagement, les Québécoises et Québécois contribuent à la prise de décisions plus justes et mieux adaptées aux besoins </a:t>
            </a:r>
            <a:br>
              <a:rPr lang="fr-CA" sz="1400" dirty="0"/>
            </a:br>
            <a:r>
              <a:rPr lang="fr-CA" sz="1400" dirty="0"/>
              <a:t>de chacune et chacun.</a:t>
            </a:r>
          </a:p>
          <a:p>
            <a:r>
              <a:rPr lang="fr-CA" sz="1400" dirty="0"/>
              <a:t>Cet exemple illustre l’importance du dialogue et de la collaboration pour bâtir des projets qui profitent à l’ensemble </a:t>
            </a:r>
            <a:br>
              <a:rPr lang="fr-CA" sz="1400" dirty="0"/>
            </a:br>
            <a:r>
              <a:rPr lang="fr-CA" sz="1400" dirty="0"/>
              <a:t>de la population, tout en préservant l’environnement et les communautés locales.</a:t>
            </a:r>
          </a:p>
        </p:txBody>
      </p:sp>
      <p:sp>
        <p:nvSpPr>
          <p:cNvPr id="5" name="Espace réservé du contenu 4">
            <a:extLst>
              <a:ext uri="{FF2B5EF4-FFF2-40B4-BE49-F238E27FC236}">
                <a16:creationId xmlns:a16="http://schemas.microsoft.com/office/drawing/2014/main" id="{D61D6C80-7C90-DB5C-E460-B7ACC799CFC9}"/>
              </a:ext>
            </a:extLst>
          </p:cNvPr>
          <p:cNvSpPr>
            <a:spLocks noGrp="1"/>
          </p:cNvSpPr>
          <p:nvPr>
            <p:ph idx="11"/>
          </p:nvPr>
        </p:nvSpPr>
        <p:spPr/>
        <p:txBody>
          <a:bodyPr>
            <a:normAutofit fontScale="92500"/>
          </a:bodyPr>
          <a:lstStyle/>
          <a:p>
            <a:r>
              <a:rPr lang="fr-FR" dirty="0"/>
              <a:t>(Voir page 92)</a:t>
            </a:r>
          </a:p>
        </p:txBody>
      </p:sp>
      <p:pic>
        <p:nvPicPr>
          <p:cNvPr id="9" name="Espace réservé du contenu 8">
            <a:extLst>
              <a:ext uri="{FF2B5EF4-FFF2-40B4-BE49-F238E27FC236}">
                <a16:creationId xmlns:a16="http://schemas.microsoft.com/office/drawing/2014/main" id="{10432F7D-87BC-8BE8-63A4-8F49295AB298}"/>
              </a:ext>
            </a:extLst>
          </p:cNvPr>
          <p:cNvPicPr>
            <a:picLocks noGrp="1" noChangeAspect="1"/>
          </p:cNvPicPr>
          <p:nvPr>
            <p:ph idx="12"/>
          </p:nvPr>
        </p:nvPicPr>
        <p:blipFill>
          <a:blip r:embed="rId2"/>
          <a:stretch>
            <a:fillRect/>
          </a:stretch>
        </p:blipFill>
        <p:spPr>
          <a:xfrm>
            <a:off x="6696532" y="2053597"/>
            <a:ext cx="4576258" cy="2506046"/>
          </a:xfrm>
        </p:spPr>
      </p:pic>
      <p:sp>
        <p:nvSpPr>
          <p:cNvPr id="7" name="Espace réservé du contenu 6">
            <a:extLst>
              <a:ext uri="{FF2B5EF4-FFF2-40B4-BE49-F238E27FC236}">
                <a16:creationId xmlns:a16="http://schemas.microsoft.com/office/drawing/2014/main" id="{56A7BA67-3657-ACC6-8F30-BC7B2FB6F90C}"/>
              </a:ext>
            </a:extLst>
          </p:cNvPr>
          <p:cNvSpPr>
            <a:spLocks noGrp="1"/>
          </p:cNvSpPr>
          <p:nvPr>
            <p:ph idx="13"/>
          </p:nvPr>
        </p:nvSpPr>
        <p:spPr>
          <a:xfrm>
            <a:off x="6934200" y="4709648"/>
            <a:ext cx="4338590" cy="196223"/>
          </a:xfrm>
        </p:spPr>
        <p:txBody>
          <a:bodyPr>
            <a:noAutofit/>
          </a:bodyPr>
          <a:lstStyle/>
          <a:p>
            <a:r>
              <a:rPr lang="fr-CA" sz="800" dirty="0"/>
              <a:t>Capture d’écran du site du Bureau d’audiences publiques sur l’environnement (BAPE) montrant les dossiers à l’étude.</a:t>
            </a:r>
          </a:p>
          <a:p>
            <a:endParaRPr lang="fr-FR" sz="800" dirty="0"/>
          </a:p>
        </p:txBody>
      </p:sp>
      <p:sp>
        <p:nvSpPr>
          <p:cNvPr id="3" name="Espace réservé du numéro de diapositive 2"/>
          <p:cNvSpPr>
            <a:spLocks noGrp="1"/>
          </p:cNvSpPr>
          <p:nvPr>
            <p:ph type="sldNum" sz="quarter" idx="14"/>
          </p:nvPr>
        </p:nvSpPr>
        <p:spPr/>
        <p:txBody>
          <a:bodyPr/>
          <a:lstStyle/>
          <a:p>
            <a:fld id="{1E8E8B7F-9C80-4A38-AD4B-25EDB5327BE9}" type="slidenum">
              <a:rPr lang="fr-CA" smtClean="0"/>
              <a:t>91</a:t>
            </a:fld>
            <a:endParaRPr lang="fr-CA"/>
          </a:p>
        </p:txBody>
      </p:sp>
      <p:sp>
        <p:nvSpPr>
          <p:cNvPr id="8" name="Rectangle 7">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8583279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BE192A-632B-F392-1D4F-F7D8F8B35759}"/>
              </a:ext>
            </a:extLst>
          </p:cNvPr>
          <p:cNvSpPr>
            <a:spLocks noGrp="1"/>
          </p:cNvSpPr>
          <p:nvPr>
            <p:ph type="title"/>
          </p:nvPr>
        </p:nvSpPr>
        <p:spPr/>
        <p:txBody>
          <a:bodyPr/>
          <a:lstStyle/>
          <a:p>
            <a:r>
              <a:rPr lang="fr-CA" dirty="0"/>
              <a:t>Quel est le lien entre la démocratie et la lutte contre les changements climatiques?</a:t>
            </a:r>
            <a:endParaRPr lang="fr-FR" dirty="0"/>
          </a:p>
        </p:txBody>
      </p:sp>
      <p:sp>
        <p:nvSpPr>
          <p:cNvPr id="4" name="Espace réservé du contenu 3">
            <a:extLst>
              <a:ext uri="{FF2B5EF4-FFF2-40B4-BE49-F238E27FC236}">
                <a16:creationId xmlns:a16="http://schemas.microsoft.com/office/drawing/2014/main" id="{9D6F0A6D-811A-3F7B-9DDC-2A7E2C8539C5}"/>
              </a:ext>
            </a:extLst>
          </p:cNvPr>
          <p:cNvSpPr>
            <a:spLocks noGrp="1"/>
          </p:cNvSpPr>
          <p:nvPr>
            <p:ph idx="10"/>
          </p:nvPr>
        </p:nvSpPr>
        <p:spPr>
          <a:xfrm>
            <a:off x="1599934" y="2053597"/>
            <a:ext cx="5410466" cy="4693191"/>
          </a:xfrm>
        </p:spPr>
        <p:txBody>
          <a:bodyPr>
            <a:noAutofit/>
          </a:bodyPr>
          <a:lstStyle/>
          <a:p>
            <a:r>
              <a:rPr lang="fr-CA" sz="1400" dirty="0"/>
              <a:t>La démocratie permet à chaque citoyenne et chaque citoyen d’agir pour l’avenir de la planète. En s’impliquant dans les décisions importantes, tout le monde peut aider à trouver des solutions aux changements climatiques, un enjeu qui nous concerne toutes et tous.</a:t>
            </a:r>
          </a:p>
          <a:p>
            <a:r>
              <a:rPr lang="fr-CA" sz="1400" dirty="0"/>
              <a:t>Dans une démocratie, chaque voix compte, et les choix collectifs entraînent des répercussions directes sur l’environnement. Par exemple, la population peut voter pour des représentantes et représentants qui s’engagent à réduire les gaz à effet de serre, à protéger les forêts ou à encourager l’utilisation des énergies renouvelables. Les citoyennes et citoyens peuvent aussi s’impliquer dans des projets locaux, comme le reboisement ou l’amélioration de la gestion des déchets, ou faire entendre leur voix par leur choix de consommation en optant pour des produits locaux, durables ou équitables.</a:t>
            </a:r>
          </a:p>
          <a:p>
            <a:r>
              <a:rPr lang="fr-CA" sz="1400" dirty="0"/>
              <a:t>Le lien entre la démocratie et la lutte contre les changements climatiques démontre que la participation citoyenne est essentielle pour construire un monde plus respectueux de la nature. En collaborant dans un esprit d’ouverture et de dialogue, et en adoptant des comportements responsables au quotidien, nous pouvons relever les défis climatiques et protéger notre planète pour les générations futures.</a:t>
            </a:r>
          </a:p>
        </p:txBody>
      </p:sp>
      <p:sp>
        <p:nvSpPr>
          <p:cNvPr id="5" name="Espace réservé du contenu 4">
            <a:extLst>
              <a:ext uri="{FF2B5EF4-FFF2-40B4-BE49-F238E27FC236}">
                <a16:creationId xmlns:a16="http://schemas.microsoft.com/office/drawing/2014/main" id="{A11227AF-6358-C69F-C247-4837CDA05A60}"/>
              </a:ext>
            </a:extLst>
          </p:cNvPr>
          <p:cNvSpPr>
            <a:spLocks noGrp="1"/>
          </p:cNvSpPr>
          <p:nvPr>
            <p:ph idx="11"/>
          </p:nvPr>
        </p:nvSpPr>
        <p:spPr/>
        <p:txBody>
          <a:bodyPr>
            <a:normAutofit fontScale="92500"/>
          </a:bodyPr>
          <a:lstStyle/>
          <a:p>
            <a:r>
              <a:rPr lang="fr-FR" dirty="0"/>
              <a:t>(Voir page 1)</a:t>
            </a:r>
          </a:p>
        </p:txBody>
      </p:sp>
      <p:pic>
        <p:nvPicPr>
          <p:cNvPr id="9" name="Espace réservé du contenu 8">
            <a:extLst>
              <a:ext uri="{FF2B5EF4-FFF2-40B4-BE49-F238E27FC236}">
                <a16:creationId xmlns:a16="http://schemas.microsoft.com/office/drawing/2014/main" id="{7C0A274E-7E49-F8F4-3602-339CD63E8299}"/>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7102230" y="2053598"/>
            <a:ext cx="4138858" cy="2756528"/>
          </a:xfrm>
        </p:spPr>
      </p:pic>
      <p:sp>
        <p:nvSpPr>
          <p:cNvPr id="3" name="Espace réservé du numéro de diapositive 2"/>
          <p:cNvSpPr>
            <a:spLocks noGrp="1"/>
          </p:cNvSpPr>
          <p:nvPr>
            <p:ph type="sldNum" sz="quarter" idx="14"/>
          </p:nvPr>
        </p:nvSpPr>
        <p:spPr/>
        <p:txBody>
          <a:bodyPr/>
          <a:lstStyle/>
          <a:p>
            <a:fld id="{1E8E8B7F-9C80-4A38-AD4B-25EDB5327BE9}" type="slidenum">
              <a:rPr lang="fr-CA" smtClean="0"/>
              <a:t>92</a:t>
            </a:fld>
            <a:endParaRPr lang="fr-CA"/>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Rectangle 7"/>
          <p:cNvSpPr/>
          <p:nvPr/>
        </p:nvSpPr>
        <p:spPr>
          <a:xfrm>
            <a:off x="10090150" y="5962287"/>
            <a:ext cx="1263650" cy="285750"/>
          </a:xfrm>
          <a:prstGeom prst="rect">
            <a:avLst/>
          </a:prstGeom>
          <a:solidFill>
            <a:srgbClr val="E9D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ZoneTexte 9">
            <a:hlinkClick r:id="rId4" action="ppaction://hlinksldjump"/>
          </p:cNvPr>
          <p:cNvSpPr txBox="1"/>
          <p:nvPr/>
        </p:nvSpPr>
        <p:spPr>
          <a:xfrm>
            <a:off x="10157556" y="5920496"/>
            <a:ext cx="1204176" cy="369332"/>
          </a:xfrm>
          <a:prstGeom prst="rect">
            <a:avLst/>
          </a:prstGeom>
          <a:noFill/>
        </p:spPr>
        <p:txBody>
          <a:bodyPr wrap="none" rtlCol="0">
            <a:spAutoFit/>
          </a:bodyPr>
          <a:lstStyle/>
          <a:p>
            <a:r>
              <a:rPr lang="en-CA" b="1" dirty="0" err="1">
                <a:latin typeface="Arial" panose="020B0604020202020204" pitchFamily="34" charset="0"/>
                <a:ea typeface="Calibri" panose="020F0502020204030204" pitchFamily="34" charset="0"/>
                <a:cs typeface="Arial" panose="020B0604020202020204" pitchFamily="34" charset="0"/>
              </a:rPr>
              <a:t>Accueil</a:t>
            </a:r>
            <a:r>
              <a:rPr lang="en-CA" b="1" dirty="0">
                <a:latin typeface="Arial" panose="020B0604020202020204" pitchFamily="34" charset="0"/>
                <a:ea typeface="Calibri" panose="020F0502020204030204" pitchFamily="34" charset="0"/>
                <a:cs typeface="Arial" panose="020B0604020202020204" pitchFamily="34" charset="0"/>
              </a:rPr>
              <a:t> &gt;</a:t>
            </a:r>
            <a:endParaRPr lang="fr-CA"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0107194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3125F-630C-D7BE-86F0-519DFC287B4E}"/>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D9D14804-80C0-E365-D8EA-1A1140811777}"/>
              </a:ext>
            </a:extLst>
          </p:cNvPr>
          <p:cNvSpPr txBox="1"/>
          <p:nvPr/>
        </p:nvSpPr>
        <p:spPr>
          <a:xfrm>
            <a:off x="1332648" y="2929541"/>
            <a:ext cx="5556738" cy="707886"/>
          </a:xfrm>
          <a:prstGeom prst="rect">
            <a:avLst/>
          </a:prstGeom>
          <a:noFill/>
        </p:spPr>
        <p:txBody>
          <a:bodyPr wrap="square" rtlCol="0">
            <a:spAutoFit/>
          </a:bodyPr>
          <a:lstStyle/>
          <a:p>
            <a:r>
              <a:rPr lang="fr-CA" sz="2000" b="1" kern="1400" spc="-50" dirty="0">
                <a:effectLst/>
                <a:latin typeface="Calibri" panose="020F0502020204030204" pitchFamily="34" charset="0"/>
                <a:ea typeface="Times New Roman" panose="02020603050405020304" pitchFamily="18" charset="0"/>
                <a:cs typeface="Calibri" panose="020F0502020204030204" pitchFamily="34" charset="0"/>
              </a:rPr>
              <a:t>Choisissez </a:t>
            </a:r>
            <a:r>
              <a:rPr lang="fr-CA" sz="2000" b="1" dirty="0">
                <a:effectLst/>
                <a:latin typeface="Calibri" panose="020F0502020204030204" pitchFamily="34" charset="0"/>
                <a:ea typeface="Aptos" panose="020B0004020202020204" pitchFamily="34" charset="0"/>
                <a:cs typeface="Calibri" panose="020F0502020204030204" pitchFamily="34" charset="0"/>
              </a:rPr>
              <a:t>une initiative inspirante </a:t>
            </a:r>
            <a:br>
              <a:rPr lang="fr-CA" sz="2000" b="1" dirty="0">
                <a:effectLst/>
                <a:latin typeface="Calibri" panose="020F0502020204030204" pitchFamily="34" charset="0"/>
                <a:ea typeface="Aptos" panose="020B0004020202020204" pitchFamily="34" charset="0"/>
                <a:cs typeface="Calibri" panose="020F0502020204030204" pitchFamily="34" charset="0"/>
              </a:rPr>
            </a:br>
            <a:r>
              <a:rPr lang="fr-CA" sz="2000" b="1" dirty="0">
                <a:effectLst/>
                <a:latin typeface="Calibri" panose="020F0502020204030204" pitchFamily="34" charset="0"/>
                <a:ea typeface="Aptos" panose="020B0004020202020204" pitchFamily="34" charset="0"/>
                <a:cs typeface="Calibri" panose="020F0502020204030204" pitchFamily="34" charset="0"/>
              </a:rPr>
              <a:t>ou un événement historique marquant: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6" name="Groupe 35">
            <a:extLst>
              <a:ext uri="{FF2B5EF4-FFF2-40B4-BE49-F238E27FC236}">
                <a16:creationId xmlns:a16="http://schemas.microsoft.com/office/drawing/2014/main" id="{28ACA105-7CE7-113E-4630-E393017AE84B}"/>
              </a:ext>
            </a:extLst>
          </p:cNvPr>
          <p:cNvGrpSpPr/>
          <p:nvPr/>
        </p:nvGrpSpPr>
        <p:grpSpPr>
          <a:xfrm>
            <a:off x="6306222" y="3907094"/>
            <a:ext cx="4450010" cy="651558"/>
            <a:chOff x="6649364" y="3569460"/>
            <a:chExt cx="4450010" cy="651558"/>
          </a:xfrm>
        </p:grpSpPr>
        <p:sp>
          <p:nvSpPr>
            <p:cNvPr id="10" name="Rectangle : coins arrondis 9">
              <a:extLst>
                <a:ext uri="{FF2B5EF4-FFF2-40B4-BE49-F238E27FC236}">
                  <a16:creationId xmlns:a16="http://schemas.microsoft.com/office/drawing/2014/main" id="{917B7C57-5E73-BC35-EF74-025FE42119B9}"/>
                </a:ext>
              </a:extLst>
            </p:cNvPr>
            <p:cNvSpPr/>
            <p:nvPr/>
          </p:nvSpPr>
          <p:spPr>
            <a:xfrm>
              <a:off x="6677438" y="3580613"/>
              <a:ext cx="4393862"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hlinkClick r:id="rId2" action="ppaction://hlinksldjump"/>
              <a:extLst>
                <a:ext uri="{FF2B5EF4-FFF2-40B4-BE49-F238E27FC236}">
                  <a16:creationId xmlns:a16="http://schemas.microsoft.com/office/drawing/2014/main" id="{1EE8635C-BB05-3BC0-5E3A-5628EFDA8D17}"/>
                </a:ext>
              </a:extLst>
            </p:cNvPr>
            <p:cNvSpPr txBox="1">
              <a:spLocks/>
            </p:cNvSpPr>
            <p:nvPr/>
          </p:nvSpPr>
          <p:spPr>
            <a:xfrm>
              <a:off x="6649364" y="3569460"/>
              <a:ext cx="4450010"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Le Sommet de la Terre de Rio de Janeiro</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8"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97)</a:t>
              </a:r>
            </a:p>
          </p:txBody>
        </p:sp>
      </p:grpSp>
      <p:sp>
        <p:nvSpPr>
          <p:cNvPr id="3" name="ZoneTexte 2">
            <a:extLst>
              <a:ext uri="{FF2B5EF4-FFF2-40B4-BE49-F238E27FC236}">
                <a16:creationId xmlns:a16="http://schemas.microsoft.com/office/drawing/2014/main" id="{AB3D5A50-3B6F-977F-24D4-9A0F5F9B0029}"/>
              </a:ext>
            </a:extLst>
          </p:cNvPr>
          <p:cNvSpPr txBox="1"/>
          <p:nvPr/>
        </p:nvSpPr>
        <p:spPr>
          <a:xfrm>
            <a:off x="1332648" y="2171600"/>
            <a:ext cx="3656825" cy="646331"/>
          </a:xfrm>
          <a:prstGeom prst="rect">
            <a:avLst/>
          </a:prstGeom>
          <a:noFill/>
        </p:spPr>
        <p:txBody>
          <a:bodyPr wrap="square" rtlCol="0">
            <a:spAutoFit/>
          </a:bodyPr>
          <a:lstStyle/>
          <a:p>
            <a:r>
              <a:rPr lang="fr-CA" sz="3600" b="1" kern="1400" spc="-50" dirty="0">
                <a:solidFill>
                  <a:srgbClr val="68C16A"/>
                </a:solidFill>
                <a:latin typeface="Calibri" panose="020F0502020204030204" pitchFamily="34" charset="0"/>
                <a:ea typeface="Times New Roman" panose="02020603050405020304" pitchFamily="18" charset="0"/>
                <a:cs typeface="Calibri" panose="020F0502020204030204" pitchFamily="34" charset="0"/>
              </a:rPr>
              <a:t>L’écologie</a:t>
            </a:r>
            <a:endParaRPr lang="fr-CA" sz="3600" kern="1400" spc="-50" dirty="0">
              <a:solidFill>
                <a:srgbClr val="68C16A"/>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45" name="Groupe 44">
            <a:extLst>
              <a:ext uri="{FF2B5EF4-FFF2-40B4-BE49-F238E27FC236}">
                <a16:creationId xmlns:a16="http://schemas.microsoft.com/office/drawing/2014/main" id="{3BF6768D-56BE-0047-D3C5-4E9D3BF35400}"/>
              </a:ext>
            </a:extLst>
          </p:cNvPr>
          <p:cNvGrpSpPr/>
          <p:nvPr/>
        </p:nvGrpSpPr>
        <p:grpSpPr>
          <a:xfrm>
            <a:off x="5151913" y="3084199"/>
            <a:ext cx="6754104" cy="651558"/>
            <a:chOff x="2451853" y="3493199"/>
            <a:chExt cx="3211057" cy="651558"/>
          </a:xfrm>
        </p:grpSpPr>
        <p:sp>
          <p:nvSpPr>
            <p:cNvPr id="46" name="Rectangle : coins arrondis 45">
              <a:extLst>
                <a:ext uri="{FF2B5EF4-FFF2-40B4-BE49-F238E27FC236}">
                  <a16:creationId xmlns:a16="http://schemas.microsoft.com/office/drawing/2014/main" id="{829CED31-BE50-D929-23A4-4F92F452EF04}"/>
                </a:ext>
              </a:extLst>
            </p:cNvPr>
            <p:cNvSpPr/>
            <p:nvPr/>
          </p:nvSpPr>
          <p:spPr>
            <a:xfrm>
              <a:off x="3125102" y="3504352"/>
              <a:ext cx="1864565"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a:hlinkClick r:id="rId3" action="ppaction://hlinksldjump"/>
              <a:extLst>
                <a:ext uri="{FF2B5EF4-FFF2-40B4-BE49-F238E27FC236}">
                  <a16:creationId xmlns:a16="http://schemas.microsoft.com/office/drawing/2014/main" id="{678AB67E-FB5C-1B37-919D-F86220AC7845}"/>
                </a:ext>
              </a:extLst>
            </p:cNvPr>
            <p:cNvSpPr txBox="1">
              <a:spLocks/>
            </p:cNvSpPr>
            <p:nvPr/>
          </p:nvSpPr>
          <p:spPr>
            <a:xfrm>
              <a:off x="3035486" y="3493199"/>
              <a:ext cx="2043795"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L’essor du recyclage dans le monde</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8" name="ZoneTexte 47">
              <a:extLst>
                <a:ext uri="{FF2B5EF4-FFF2-40B4-BE49-F238E27FC236}">
                  <a16:creationId xmlns:a16="http://schemas.microsoft.com/office/drawing/2014/main" id="{0072AA40-EA21-0CE0-65C2-492EF5DB6634}"/>
                </a:ext>
              </a:extLst>
            </p:cNvPr>
            <p:cNvSpPr txBox="1"/>
            <p:nvPr/>
          </p:nvSpPr>
          <p:spPr>
            <a:xfrm>
              <a:off x="2451853" y="3898536"/>
              <a:ext cx="3211057"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96)</a:t>
              </a:r>
            </a:p>
          </p:txBody>
        </p:sp>
      </p:grpSp>
      <p:grpSp>
        <p:nvGrpSpPr>
          <p:cNvPr id="29" name="Groupe 35">
            <a:extLst>
              <a:ext uri="{FF2B5EF4-FFF2-40B4-BE49-F238E27FC236}">
                <a16:creationId xmlns:a16="http://schemas.microsoft.com/office/drawing/2014/main" id="{28ACA105-7CE7-113E-4630-E393017AE84B}"/>
              </a:ext>
            </a:extLst>
          </p:cNvPr>
          <p:cNvGrpSpPr/>
          <p:nvPr/>
        </p:nvGrpSpPr>
        <p:grpSpPr>
          <a:xfrm>
            <a:off x="5541669" y="2188153"/>
            <a:ext cx="5988594" cy="651558"/>
            <a:chOff x="6895663" y="3569460"/>
            <a:chExt cx="3963688" cy="651558"/>
          </a:xfrm>
        </p:grpSpPr>
        <p:sp>
          <p:nvSpPr>
            <p:cNvPr id="30" name="Rectangle : coins arrondis 9">
              <a:extLst>
                <a:ext uri="{FF2B5EF4-FFF2-40B4-BE49-F238E27FC236}">
                  <a16:creationId xmlns:a16="http://schemas.microsoft.com/office/drawing/2014/main" id="{917B7C57-5E73-BC35-EF74-025FE42119B9}"/>
                </a:ext>
              </a:extLst>
            </p:cNvPr>
            <p:cNvSpPr/>
            <p:nvPr/>
          </p:nvSpPr>
          <p:spPr>
            <a:xfrm>
              <a:off x="7138905" y="3580613"/>
              <a:ext cx="3470928"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ZoneTexte 10">
              <a:hlinkClick r:id="rId4" action="ppaction://hlinksldjump"/>
              <a:extLst>
                <a:ext uri="{FF2B5EF4-FFF2-40B4-BE49-F238E27FC236}">
                  <a16:creationId xmlns:a16="http://schemas.microsoft.com/office/drawing/2014/main" id="{1EE8635C-BB05-3BC0-5E3A-5628EFDA8D17}"/>
                </a:ext>
              </a:extLst>
            </p:cNvPr>
            <p:cNvSpPr txBox="1">
              <a:spLocks/>
            </p:cNvSpPr>
            <p:nvPr/>
          </p:nvSpPr>
          <p:spPr>
            <a:xfrm>
              <a:off x="7107052" y="3569460"/>
              <a:ext cx="3534634"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La protection des océans et des récifs coralliens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2"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95)</a:t>
              </a:r>
            </a:p>
          </p:txBody>
        </p:sp>
      </p:grpSp>
      <p:grpSp>
        <p:nvGrpSpPr>
          <p:cNvPr id="49" name="Groupe 35">
            <a:extLst>
              <a:ext uri="{FF2B5EF4-FFF2-40B4-BE49-F238E27FC236}">
                <a16:creationId xmlns:a16="http://schemas.microsoft.com/office/drawing/2014/main" id="{28ACA105-7CE7-113E-4630-E393017AE84B}"/>
              </a:ext>
            </a:extLst>
          </p:cNvPr>
          <p:cNvGrpSpPr/>
          <p:nvPr/>
        </p:nvGrpSpPr>
        <p:grpSpPr>
          <a:xfrm>
            <a:off x="6041405" y="4802033"/>
            <a:ext cx="4987544" cy="651558"/>
            <a:chOff x="6895663" y="3569460"/>
            <a:chExt cx="3963688" cy="651558"/>
          </a:xfrm>
        </p:grpSpPr>
        <p:sp>
          <p:nvSpPr>
            <p:cNvPr id="50" name="Rectangle : coins arrondis 9">
              <a:extLst>
                <a:ext uri="{FF2B5EF4-FFF2-40B4-BE49-F238E27FC236}">
                  <a16:creationId xmlns:a16="http://schemas.microsoft.com/office/drawing/2014/main" id="{917B7C57-5E73-BC35-EF74-025FE42119B9}"/>
                </a:ext>
              </a:extLst>
            </p:cNvPr>
            <p:cNvSpPr/>
            <p:nvPr/>
          </p:nvSpPr>
          <p:spPr>
            <a:xfrm>
              <a:off x="7514086" y="3580613"/>
              <a:ext cx="2720566"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ZoneTexte 10">
              <a:hlinkClick r:id="rId5" action="ppaction://hlinksldjump"/>
              <a:extLst>
                <a:ext uri="{FF2B5EF4-FFF2-40B4-BE49-F238E27FC236}">
                  <a16:creationId xmlns:a16="http://schemas.microsoft.com/office/drawing/2014/main" id="{1EE8635C-BB05-3BC0-5E3A-5628EFDA8D17}"/>
                </a:ext>
              </a:extLst>
            </p:cNvPr>
            <p:cNvSpPr txBox="1">
              <a:spLocks/>
            </p:cNvSpPr>
            <p:nvPr/>
          </p:nvSpPr>
          <p:spPr>
            <a:xfrm>
              <a:off x="7485404" y="3569460"/>
              <a:ext cx="2777933"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L’Accord de Paris sur le climat</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2"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98)</a:t>
              </a:r>
            </a:p>
          </p:txBody>
        </p:sp>
      </p:grpSp>
      <p:grpSp>
        <p:nvGrpSpPr>
          <p:cNvPr id="26" name="Groupe 35">
            <a:extLst>
              <a:ext uri="{FF2B5EF4-FFF2-40B4-BE49-F238E27FC236}">
                <a16:creationId xmlns:a16="http://schemas.microsoft.com/office/drawing/2014/main" id="{28ACA105-7CE7-113E-4630-E393017AE84B}"/>
              </a:ext>
            </a:extLst>
          </p:cNvPr>
          <p:cNvGrpSpPr/>
          <p:nvPr/>
        </p:nvGrpSpPr>
        <p:grpSpPr>
          <a:xfrm>
            <a:off x="6462118" y="1248653"/>
            <a:ext cx="4133694" cy="651558"/>
            <a:chOff x="5729461" y="3569460"/>
            <a:chExt cx="6289815" cy="651558"/>
          </a:xfrm>
        </p:grpSpPr>
        <p:sp>
          <p:nvSpPr>
            <p:cNvPr id="27" name="Rectangle : coins arrondis 9">
              <a:extLst>
                <a:ext uri="{FF2B5EF4-FFF2-40B4-BE49-F238E27FC236}">
                  <a16:creationId xmlns:a16="http://schemas.microsoft.com/office/drawing/2014/main" id="{917B7C57-5E73-BC35-EF74-025FE42119B9}"/>
                </a:ext>
              </a:extLst>
            </p:cNvPr>
            <p:cNvSpPr/>
            <p:nvPr/>
          </p:nvSpPr>
          <p:spPr>
            <a:xfrm>
              <a:off x="5802693" y="3580613"/>
              <a:ext cx="6143352" cy="367862"/>
            </a:xfrm>
            <a:prstGeom prst="roundRect">
              <a:avLst/>
            </a:prstGeom>
            <a:solidFill>
              <a:srgbClr val="DBC67D">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ZoneTexte 10">
              <a:hlinkClick r:id="rId6" action="ppaction://hlinksldjump"/>
              <a:extLst>
                <a:ext uri="{FF2B5EF4-FFF2-40B4-BE49-F238E27FC236}">
                  <a16:creationId xmlns:a16="http://schemas.microsoft.com/office/drawing/2014/main" id="{1EE8635C-BB05-3BC0-5E3A-5628EFDA8D17}"/>
                </a:ext>
              </a:extLst>
            </p:cNvPr>
            <p:cNvSpPr txBox="1">
              <a:spLocks/>
            </p:cNvSpPr>
            <p:nvPr/>
          </p:nvSpPr>
          <p:spPr>
            <a:xfrm>
              <a:off x="5729461" y="3569460"/>
              <a:ext cx="6289815" cy="400110"/>
            </a:xfrm>
            <a:prstGeom prst="rect">
              <a:avLst/>
            </a:prstGeom>
            <a:noFill/>
          </p:spPr>
          <p:txBody>
            <a:bodyPr wrap="square" rtlCol="0">
              <a:spAutoFit/>
            </a:bodyPr>
            <a:lstStyle/>
            <a:p>
              <a:pPr algn="ctr"/>
              <a:r>
                <a:rPr lang="fr-FR" sz="2000" b="1" dirty="0">
                  <a:solidFill>
                    <a:srgbClr val="212121"/>
                  </a:solidFill>
                  <a:latin typeface="Calibri" panose="020F0502020204030204" pitchFamily="34" charset="0"/>
                  <a:ea typeface="Aptos" panose="020B0004020202020204" pitchFamily="34" charset="0"/>
                  <a:cs typeface="Calibri" panose="020F0502020204030204" pitchFamily="34" charset="0"/>
                </a:rPr>
                <a:t>La reforestation des forêts tropicales</a:t>
              </a:r>
              <a:endParaRPr lang="fr-CA" sz="2000" kern="1400" spc="-5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3" name="ZoneTexte 17">
              <a:extLst>
                <a:ext uri="{FF2B5EF4-FFF2-40B4-BE49-F238E27FC236}">
                  <a16:creationId xmlns:a16="http://schemas.microsoft.com/office/drawing/2014/main" id="{A1F7FCA7-50F8-E96D-C909-B9D3074F5141}"/>
                </a:ext>
              </a:extLst>
            </p:cNvPr>
            <p:cNvSpPr txBox="1"/>
            <p:nvPr/>
          </p:nvSpPr>
          <p:spPr>
            <a:xfrm>
              <a:off x="6895663" y="3974797"/>
              <a:ext cx="3963688" cy="246221"/>
            </a:xfrm>
            <a:prstGeom prst="rect">
              <a:avLst/>
            </a:prstGeom>
            <a:noFill/>
          </p:spPr>
          <p:txBody>
            <a:bodyPr wrap="square" rtlCol="0">
              <a:spAutoFit/>
            </a:bodyPr>
            <a:lstStyle/>
            <a:p>
              <a:pPr algn="ctr"/>
              <a:r>
                <a:rPr lang="fr-CA" sz="1000" kern="1400" spc="-50" dirty="0">
                  <a:solidFill>
                    <a:schemeClr val="bg2">
                      <a:lumMod val="50000"/>
                    </a:schemeClr>
                  </a:solidFill>
                  <a:effectLst/>
                  <a:latin typeface="Calibri" panose="020F0502020204030204" pitchFamily="34" charset="0"/>
                  <a:ea typeface="Times New Roman" panose="02020603050405020304" pitchFamily="18" charset="0"/>
                  <a:cs typeface="Calibri" panose="020F0502020204030204" pitchFamily="34" charset="0"/>
                </a:rPr>
                <a:t>(Voir page 94)</a:t>
              </a:r>
            </a:p>
          </p:txBody>
        </p:sp>
      </p:grpSp>
      <p:sp>
        <p:nvSpPr>
          <p:cNvPr id="2" name="Espace réservé du numéro de diapositive 1"/>
          <p:cNvSpPr>
            <a:spLocks noGrp="1"/>
          </p:cNvSpPr>
          <p:nvPr>
            <p:ph type="sldNum" sz="quarter" idx="10"/>
          </p:nvPr>
        </p:nvSpPr>
        <p:spPr/>
        <p:txBody>
          <a:bodyPr/>
          <a:lstStyle/>
          <a:p>
            <a:fld id="{1E8E8B7F-9C80-4A38-AD4B-25EDB5327BE9}" type="slidenum">
              <a:rPr lang="fr-CA" smtClean="0"/>
              <a:t>93</a:t>
            </a:fld>
            <a:endParaRPr lang="fr-CA"/>
          </a:p>
        </p:txBody>
      </p:sp>
    </p:spTree>
    <p:extLst>
      <p:ext uri="{BB962C8B-B14F-4D97-AF65-F5344CB8AC3E}">
        <p14:creationId xmlns:p14="http://schemas.microsoft.com/office/powerpoint/2010/main" val="377846450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La reforestation des forêts tropicales</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Depuis environ 80 ans</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p:txBody>
          <a:bodyPr>
            <a:noAutofit/>
          </a:bodyPr>
          <a:lstStyle/>
          <a:p>
            <a:r>
              <a:rPr lang="fr-FR" sz="1400" dirty="0"/>
              <a:t>La reforestation des forêts tropicales, comme celles de l’Amazonie et de l’Afrique, est une action essentielle pour réparer les dommages causés par la déforestation massive. Planter des arbres ne se limite pas à redonner vie aux paysages : c’est aussi un engagement concret pour l’environnement.</a:t>
            </a:r>
          </a:p>
          <a:p>
            <a:pPr marL="285750" indent="-285750">
              <a:buFont typeface="Arial" panose="020B0604020202020204" pitchFamily="34" charset="0"/>
              <a:buChar char="•"/>
            </a:pPr>
            <a:r>
              <a:rPr lang="fr-FR" sz="1400" dirty="0"/>
              <a:t>Les arbres plantés restaurent les habitats des animaux, ce qui préserve la biodiversité.</a:t>
            </a:r>
          </a:p>
          <a:p>
            <a:pPr marL="285750" indent="-285750">
              <a:buFont typeface="Arial" panose="020B0604020202020204" pitchFamily="34" charset="0"/>
              <a:buChar char="•"/>
            </a:pPr>
            <a:r>
              <a:rPr lang="fr-FR" sz="1400" dirty="0"/>
              <a:t>Les forêts sont des poumons pour la planète : elles absorbent le dioxyde de carbone (CO₂), un gaz responsable du réchauffement climatique, et libèrent de l’oxygène.</a:t>
            </a:r>
          </a:p>
          <a:p>
            <a:pPr marL="285750" indent="-285750">
              <a:buFont typeface="Arial" panose="020B0604020202020204" pitchFamily="34" charset="0"/>
              <a:buChar char="•"/>
            </a:pPr>
            <a:r>
              <a:rPr lang="fr-FR" sz="1400" dirty="0"/>
              <a:t>Les arbres améliorent la qualité de l’air et protègent les sols en empêchant leur érosion.</a:t>
            </a:r>
          </a:p>
          <a:p>
            <a:r>
              <a:rPr lang="fr-FR" sz="1400" dirty="0"/>
              <a:t>Partout dans le monde, des initiatives de reforestation sont menées. Ces efforts collectifs prouvent qu’en unissant nos forces, nous pouvons réparer les erreurs du passé et préserver les ressources essentielles pour la survie de la planète.</a:t>
            </a:r>
          </a:p>
          <a:p>
            <a:r>
              <a:rPr lang="fr-FR" sz="1400" dirty="0"/>
              <a:t>En absorbant le CO₂, les forêts jouent un rôle clé dans la lutte contre les changements climatiques. Protéger et planter des arbres, c’est une manière concrète d’agir pour un avenir où la nature et les humains pourront coexister harmonieusement.</a:t>
            </a:r>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99)</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02770" y="2075064"/>
            <a:ext cx="4160240" cy="2811834"/>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94</a:t>
            </a:fld>
            <a:endParaRPr lang="fr-CA" dirty="0"/>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3879377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La protection des océans et des récifs coralliens</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De nos jours</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p:txBody>
          <a:bodyPr>
            <a:noAutofit/>
          </a:bodyPr>
          <a:lstStyle/>
          <a:p>
            <a:r>
              <a:rPr lang="fr-CA" sz="1400" dirty="0"/>
              <a:t>Des pays prennent aujourd’hui des mesures pour protéger les océans et les récifs coralliens, essentiels à la vie sur Terre. La création de zones marines protégées permet de limiter les activités nuisibles, telles que la surpêche et la pollution, afin de préserver ces écosystèmes fragiles et leur permettre de se régénérer.</a:t>
            </a:r>
            <a:endParaRPr lang="en-US" sz="1400" dirty="0"/>
          </a:p>
          <a:p>
            <a:pPr marL="285750" lvl="0" indent="-285750">
              <a:buFont typeface="Arial" panose="020B0604020202020204" pitchFamily="34" charset="0"/>
              <a:buChar char="•"/>
            </a:pPr>
            <a:r>
              <a:rPr lang="fr-CA" sz="1400" dirty="0"/>
              <a:t>Les océans et les récifs coralliens abritent des milliers d’espèces marines. Ils servent de refuge, de source de nourriture et de lieux de reproduction pour les poissons, les tortues et bien d’autres animaux.</a:t>
            </a:r>
            <a:endParaRPr lang="en-US" sz="1400" dirty="0"/>
          </a:p>
          <a:p>
            <a:pPr marL="285750" lvl="0" indent="-285750">
              <a:buFont typeface="Arial" panose="020B0604020202020204" pitchFamily="34" charset="0"/>
              <a:buChar char="•"/>
            </a:pPr>
            <a:r>
              <a:rPr lang="fr-CA" sz="1400" dirty="0"/>
              <a:t>Les récifs coralliens contribuent à la protection des côtes en absorbant la force des vagues, réduisant ainsi les risques d’érosion et de dégâts lors des tempêtes.</a:t>
            </a:r>
            <a:endParaRPr lang="en-US" sz="1400" dirty="0"/>
          </a:p>
          <a:p>
            <a:r>
              <a:rPr lang="fr-CA" sz="1400" dirty="0"/>
              <a:t>En plus d’être importants pour la biodiversité, les océans jouent un rôle clé dans la lutte contre les changements climatiques, car ils absorbent une grande partie du dioxyde de carbone (CO₂) présent dans l’atmosphère. </a:t>
            </a:r>
            <a:br>
              <a:rPr lang="fr-CA" sz="1400" dirty="0"/>
            </a:br>
            <a:br>
              <a:rPr lang="en-US" sz="1400" dirty="0"/>
            </a:br>
            <a:r>
              <a:rPr lang="fr-CA" sz="1400" dirty="0"/>
              <a:t>Ces efforts collectifs pour protéger les océans et les récifs coralliens sont inspirants, car ils démontrent qu’en travaillant ensemble, les pays et les populations peuvent protéger l’environnement et assurer un avenir durable aux générations futures.</a:t>
            </a:r>
            <a:endParaRPr lang="en-US" sz="1400" dirty="0"/>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99)</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02770" y="2099131"/>
            <a:ext cx="4160240" cy="2763699"/>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95</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52479246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L’essor du recyclage dans le monde</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Au cours des dernières décennies</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a:xfrm>
            <a:off x="1599934" y="2053598"/>
            <a:ext cx="5134241" cy="4236785"/>
          </a:xfrm>
        </p:spPr>
        <p:txBody>
          <a:bodyPr>
            <a:noAutofit/>
          </a:bodyPr>
          <a:lstStyle/>
          <a:p>
            <a:r>
              <a:rPr lang="fr-CA" sz="1400" dirty="0"/>
              <a:t>Au 21</a:t>
            </a:r>
            <a:r>
              <a:rPr lang="fr-CA" sz="1400" baseline="30000" dirty="0"/>
              <a:t>e</a:t>
            </a:r>
            <a:r>
              <a:rPr lang="fr-CA" sz="1400" dirty="0"/>
              <a:t> siècle, le recyclage est devenu une pratique essentielle pour réduire les déchets et protéger l’environnement. Les sociétés ont trouvé un moyen de limiter les répercussions des activités humaines sur la nature en recyclant des matériaux, tels que le papier, le plastique, le verre et le métal.</a:t>
            </a:r>
            <a:endParaRPr lang="en-US" sz="1400" dirty="0"/>
          </a:p>
          <a:p>
            <a:pPr marL="285750" indent="-285750">
              <a:buFont typeface="Arial" panose="020B0604020202020204" pitchFamily="34" charset="0"/>
              <a:buChar char="•"/>
            </a:pPr>
            <a:r>
              <a:rPr lang="fr-CA" sz="1400" dirty="0"/>
              <a:t>Le recyclage réduit la nécessité de produire de nouveaux matériaux, ce qui permet de préserver les ressources naturelles, les forêts et les minerais.</a:t>
            </a:r>
            <a:endParaRPr lang="en-US" sz="1400" dirty="0"/>
          </a:p>
          <a:p>
            <a:pPr marL="285750" lvl="0" indent="-285750">
              <a:buFont typeface="Arial" panose="020B0604020202020204" pitchFamily="34" charset="0"/>
              <a:buChar char="•"/>
            </a:pPr>
            <a:r>
              <a:rPr lang="fr-CA" sz="1400" dirty="0"/>
              <a:t>Il limite la pollution des sols, des rivières et des océans en empêchant l’accumulation de déchets qui ne se décomposent pas, comme le plastique.</a:t>
            </a:r>
            <a:endParaRPr lang="en-US" sz="1400" dirty="0"/>
          </a:p>
          <a:p>
            <a:pPr marL="285750" lvl="0" indent="-285750">
              <a:buFont typeface="Arial" panose="020B0604020202020204" pitchFamily="34" charset="0"/>
              <a:buChar char="•"/>
            </a:pPr>
            <a:r>
              <a:rPr lang="fr-CA" sz="1400" dirty="0"/>
              <a:t>Il réduit les émissions de gaz à effet de serre liées à la production et à l’élimination des déchets, contribuant ainsi à la lutte contre les changements climatiques.</a:t>
            </a:r>
            <a:endParaRPr lang="en-US" sz="1400" dirty="0"/>
          </a:p>
          <a:p>
            <a:pPr lvl="0"/>
            <a:r>
              <a:rPr lang="fr-CA" sz="1400" dirty="0"/>
              <a:t>Grâce à des systèmes de tri, à des lois et à des campagnes de sensibilisation, le recyclage est devenu un réflexe quotidien pour de nombreuses personnes dans plusieurs pays. Cet exemple démontre que des solutions simples, lorsqu’elles sont appliquées à grande échelle, peuvent avoir un effet considérable sur l’avenir de notre environnement.</a:t>
            </a:r>
            <a:endParaRPr lang="en-US" sz="1400" dirty="0"/>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99)</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06201" y="2099131"/>
            <a:ext cx="4153377" cy="2763699"/>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96</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45991463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Le Sommet de la Terre de Rio de Janeiro</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1992</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a:xfrm>
            <a:off x="1599934" y="2053598"/>
            <a:ext cx="5105666" cy="4236785"/>
          </a:xfrm>
        </p:spPr>
        <p:txBody>
          <a:bodyPr>
            <a:noAutofit/>
          </a:bodyPr>
          <a:lstStyle/>
          <a:p>
            <a:r>
              <a:rPr lang="fr-FR" sz="1300" dirty="0"/>
              <a:t>Le Sommet de la Terre de Rio, qui s’est tenu au Brésil il y a environ 25 ans, a réuni des dirigeantes et dirigeants, des spécialistes et des représentantes et représentants de nombreux pays pour discuter des grands défis environnementaux et poser les bases du développement durable.</a:t>
            </a:r>
          </a:p>
          <a:p>
            <a:r>
              <a:rPr lang="fr-FR" sz="1300" dirty="0"/>
              <a:t>L’événement a permis : </a:t>
            </a:r>
          </a:p>
          <a:p>
            <a:pPr marL="342900" indent="-342900">
              <a:buFont typeface="Arial" panose="020B0604020202020204" pitchFamily="34" charset="0"/>
              <a:buChar char="•"/>
            </a:pPr>
            <a:r>
              <a:rPr lang="fr-FR" sz="1300" dirty="0"/>
              <a:t>l’adoption de la Convention sur la diversité biologique, un accord visant à protéger les espèces animales et végétales menacées;</a:t>
            </a:r>
          </a:p>
          <a:p>
            <a:pPr marL="342900" indent="-342900">
              <a:buFont typeface="Arial" panose="020B0604020202020204" pitchFamily="34" charset="0"/>
              <a:buChar char="•"/>
            </a:pPr>
            <a:r>
              <a:rPr lang="fr-FR" sz="1300" dirty="0"/>
              <a:t>la mise en place de l’Agenda 21, un plan d’action encourageant un développement plus respectueux de l’environnement;</a:t>
            </a:r>
          </a:p>
          <a:p>
            <a:pPr marL="342900" indent="-342900">
              <a:buFont typeface="Arial" panose="020B0604020202020204" pitchFamily="34" charset="0"/>
              <a:buChar char="•"/>
            </a:pPr>
            <a:r>
              <a:rPr lang="fr-FR" sz="1300" dirty="0"/>
              <a:t>la reconnaissance des changements climatiques comme un enjeu mondial nécessitant une coopération internationale.</a:t>
            </a:r>
          </a:p>
          <a:p>
            <a:r>
              <a:rPr lang="fr-FR" sz="1300" dirty="0"/>
              <a:t>Le Sommet de la Terre de Rio est inspirant, car il a permis une prise de conscience mondiale et démontré que la collaboration entre les nations est essentielle pour répondre aux défis environnementaux. </a:t>
            </a:r>
          </a:p>
          <a:p>
            <a:r>
              <a:rPr lang="fr-FR" sz="1300" dirty="0"/>
              <a:t>Les accords signés à Rio continuent de guider les actions et les politiques actuelles en matière de développement durable. Ils rappellent que la protection de la planète n’est pas juste une nécessité, mais est aussi une responsabilité commune. Grâce à cet événement, des bases solides ont été posées pour bâtir un avenir où l’environnement et la lutte contre les changements climatiques seront au cœur des décisions.</a:t>
            </a:r>
            <a:endParaRPr lang="en-US" sz="1300" dirty="0"/>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99)</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10115" y="2099131"/>
            <a:ext cx="4145548" cy="2763699"/>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97</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98518807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7853CE-5095-FAC1-C1A0-13FCA0DA9376}"/>
              </a:ext>
            </a:extLst>
          </p:cNvPr>
          <p:cNvSpPr>
            <a:spLocks noGrp="1"/>
          </p:cNvSpPr>
          <p:nvPr>
            <p:ph type="title"/>
          </p:nvPr>
        </p:nvSpPr>
        <p:spPr/>
        <p:txBody>
          <a:bodyPr/>
          <a:lstStyle/>
          <a:p>
            <a:r>
              <a:rPr lang="fr-CA" dirty="0"/>
              <a:t>L’Accord de Paris sur le climat</a:t>
            </a:r>
            <a:endParaRPr lang="fr-FR" dirty="0"/>
          </a:p>
        </p:txBody>
      </p:sp>
      <p:sp>
        <p:nvSpPr>
          <p:cNvPr id="3" name="Espace réservé du contenu 2">
            <a:extLst>
              <a:ext uri="{FF2B5EF4-FFF2-40B4-BE49-F238E27FC236}">
                <a16:creationId xmlns:a16="http://schemas.microsoft.com/office/drawing/2014/main" id="{4BE71B6C-6196-3394-CEE2-48CA1E48F3BA}"/>
              </a:ext>
            </a:extLst>
          </p:cNvPr>
          <p:cNvSpPr>
            <a:spLocks noGrp="1"/>
          </p:cNvSpPr>
          <p:nvPr>
            <p:ph idx="1"/>
          </p:nvPr>
        </p:nvSpPr>
        <p:spPr/>
        <p:txBody>
          <a:bodyPr/>
          <a:lstStyle/>
          <a:p>
            <a:r>
              <a:rPr lang="fr-FR" dirty="0"/>
              <a:t>(</a:t>
            </a:r>
            <a:r>
              <a:rPr lang="fr-CA" dirty="0"/>
              <a:t>2015</a:t>
            </a:r>
            <a:r>
              <a:rPr lang="fr-FR" dirty="0"/>
              <a:t>)</a:t>
            </a:r>
          </a:p>
        </p:txBody>
      </p:sp>
      <p:sp>
        <p:nvSpPr>
          <p:cNvPr id="4" name="Espace réservé du contenu 3">
            <a:extLst>
              <a:ext uri="{FF2B5EF4-FFF2-40B4-BE49-F238E27FC236}">
                <a16:creationId xmlns:a16="http://schemas.microsoft.com/office/drawing/2014/main" id="{E26E2ABE-B8A3-2C8D-64C0-C5F6E8BA15E8}"/>
              </a:ext>
            </a:extLst>
          </p:cNvPr>
          <p:cNvSpPr>
            <a:spLocks noGrp="1"/>
          </p:cNvSpPr>
          <p:nvPr>
            <p:ph idx="10"/>
          </p:nvPr>
        </p:nvSpPr>
        <p:spPr>
          <a:xfrm>
            <a:off x="1599934" y="2053598"/>
            <a:ext cx="5058041" cy="4583823"/>
          </a:xfrm>
        </p:spPr>
        <p:txBody>
          <a:bodyPr>
            <a:noAutofit/>
          </a:bodyPr>
          <a:lstStyle/>
          <a:p>
            <a:r>
              <a:rPr lang="fr-CA" sz="1300" dirty="0"/>
              <a:t>Il y a environ 10 ans, l’Accord de Paris a marqué une étape importante dans la lutte contre les changements climatiques. Signé par 195 pays, cet accord historique vise à réduire les émissions de gaz à effet de serre et à limiter le réchauffement climatique à moins de 2 °C, avec l’ambition de ne pas dépasser 1,5 °C lorsque possible.</a:t>
            </a:r>
            <a:br>
              <a:rPr lang="fr-CA" sz="1300" dirty="0"/>
            </a:br>
            <a:br>
              <a:rPr lang="en-US" sz="1300" dirty="0"/>
            </a:br>
            <a:r>
              <a:rPr lang="fr-CA" sz="1300" dirty="0"/>
              <a:t>L’Accord de Paris stipule que : </a:t>
            </a:r>
            <a:endParaRPr lang="en-US" sz="1300" dirty="0"/>
          </a:p>
          <a:p>
            <a:pPr marL="285750" lvl="0" indent="-285750">
              <a:buFont typeface="Arial" panose="020B0604020202020204" pitchFamily="34" charset="0"/>
              <a:buChar char="•"/>
            </a:pPr>
            <a:r>
              <a:rPr lang="fr-CA" sz="1300" dirty="0"/>
              <a:t>chaque pays doit élaborer et mettre en œuvre des plans d’action pour réduire ses émissions polluantes;</a:t>
            </a:r>
            <a:endParaRPr lang="en-US" sz="1300" dirty="0"/>
          </a:p>
          <a:p>
            <a:pPr marL="285750" lvl="0" indent="-285750">
              <a:buFont typeface="Arial" panose="020B0604020202020204" pitchFamily="34" charset="0"/>
              <a:buChar char="•"/>
            </a:pPr>
            <a:r>
              <a:rPr lang="fr-CA" sz="1300" dirty="0"/>
              <a:t>les nations les plus riches doivent apporter un soutien financier et technologique aux pays en développement;</a:t>
            </a:r>
            <a:endParaRPr lang="en-US" sz="1300" dirty="0"/>
          </a:p>
          <a:p>
            <a:pPr marL="285750" lvl="0" indent="-285750">
              <a:buFont typeface="Arial" panose="020B0604020202020204" pitchFamily="34" charset="0"/>
              <a:buChar char="•"/>
            </a:pPr>
            <a:r>
              <a:rPr lang="fr-CA" sz="1300" dirty="0"/>
              <a:t>les progrès sont évalués et les objectifs sont ajustés tous les cinq ans.</a:t>
            </a:r>
          </a:p>
          <a:p>
            <a:pPr lvl="0"/>
            <a:r>
              <a:rPr lang="fr-CA" sz="1300" dirty="0"/>
              <a:t>L’Accord de Paris est un puissant symbole de coopération mondiale. Il prouve que, malgré leurs différences, les pays peuvent s’unir autour d’une cause commune pour protéger notre environnement. Les engagements pris par les pays signataires témoignent de leur volonté commune de préserver la planète pour les générations futures. L’accord souligne l’urgence d’agir et l’importance de travailler ensemble pour bâtir un avenir durable, limiter les changements climatiques et favoriser l’équité entre les nations. </a:t>
            </a:r>
            <a:endParaRPr lang="en-US" sz="1300" dirty="0"/>
          </a:p>
          <a:p>
            <a:r>
              <a:rPr lang="fr-CA" sz="1300" dirty="0"/>
              <a:t> </a:t>
            </a:r>
            <a:endParaRPr lang="en-US" sz="1300" dirty="0"/>
          </a:p>
        </p:txBody>
      </p:sp>
      <p:sp>
        <p:nvSpPr>
          <p:cNvPr id="5" name="Espace réservé du contenu 4">
            <a:extLst>
              <a:ext uri="{FF2B5EF4-FFF2-40B4-BE49-F238E27FC236}">
                <a16:creationId xmlns:a16="http://schemas.microsoft.com/office/drawing/2014/main" id="{928301E9-B0D4-D2D5-2234-1B7F90AE60F0}"/>
              </a:ext>
            </a:extLst>
          </p:cNvPr>
          <p:cNvSpPr>
            <a:spLocks noGrp="1"/>
          </p:cNvSpPr>
          <p:nvPr>
            <p:ph idx="11"/>
          </p:nvPr>
        </p:nvSpPr>
        <p:spPr/>
        <p:txBody>
          <a:bodyPr>
            <a:normAutofit fontScale="92500"/>
          </a:bodyPr>
          <a:lstStyle/>
          <a:p>
            <a:r>
              <a:rPr lang="fr-FR" dirty="0"/>
              <a:t>(Voir page 99)</a:t>
            </a:r>
          </a:p>
        </p:txBody>
      </p:sp>
      <p:pic>
        <p:nvPicPr>
          <p:cNvPr id="6" name="Image 5">
            <a:extLst>
              <a:ext uri="{FF2B5EF4-FFF2-40B4-BE49-F238E27FC236}">
                <a16:creationId xmlns:a16="http://schemas.microsoft.com/office/drawing/2014/main" id="{52DCAC6C-A2BC-B4EA-3FBA-F0B0AFFFD70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10115" y="2099131"/>
            <a:ext cx="4145548" cy="2763698"/>
          </a:xfrm>
          <a:prstGeom prst="rect">
            <a:avLst/>
          </a:prstGeom>
        </p:spPr>
      </p:pic>
      <p:sp>
        <p:nvSpPr>
          <p:cNvPr id="8" name="Espace réservé du numéro de diapositive 7"/>
          <p:cNvSpPr>
            <a:spLocks noGrp="1"/>
          </p:cNvSpPr>
          <p:nvPr>
            <p:ph type="sldNum" sz="quarter" idx="14"/>
          </p:nvPr>
        </p:nvSpPr>
        <p:spPr/>
        <p:txBody>
          <a:bodyPr/>
          <a:lstStyle/>
          <a:p>
            <a:fld id="{1E8E8B7F-9C80-4A38-AD4B-25EDB5327BE9}" type="slidenum">
              <a:rPr lang="fr-CA" smtClean="0"/>
              <a:t>98</a:t>
            </a:fld>
            <a:endParaRPr lang="fr-CA"/>
          </a:p>
        </p:txBody>
      </p:sp>
      <p:sp>
        <p:nvSpPr>
          <p:cNvPr id="9" name="Rectangle 8">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32359220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131270-AF7C-5F81-CE18-FAA38C6F1112}"/>
              </a:ext>
            </a:extLst>
          </p:cNvPr>
          <p:cNvSpPr>
            <a:spLocks noGrp="1"/>
          </p:cNvSpPr>
          <p:nvPr>
            <p:ph type="title"/>
          </p:nvPr>
        </p:nvSpPr>
        <p:spPr/>
        <p:txBody>
          <a:bodyPr/>
          <a:lstStyle/>
          <a:p>
            <a:r>
              <a:rPr lang="fr-CA" dirty="0"/>
              <a:t>Au Québec : les initiatives zéro déchet</a:t>
            </a:r>
            <a:endParaRPr lang="fr-FR" dirty="0"/>
          </a:p>
        </p:txBody>
      </p:sp>
      <p:sp>
        <p:nvSpPr>
          <p:cNvPr id="4" name="Espace réservé du contenu 3">
            <a:extLst>
              <a:ext uri="{FF2B5EF4-FFF2-40B4-BE49-F238E27FC236}">
                <a16:creationId xmlns:a16="http://schemas.microsoft.com/office/drawing/2014/main" id="{4AB55D89-78BC-366F-FC36-0B0198B087ED}"/>
              </a:ext>
            </a:extLst>
          </p:cNvPr>
          <p:cNvSpPr>
            <a:spLocks noGrp="1"/>
          </p:cNvSpPr>
          <p:nvPr>
            <p:ph idx="10"/>
          </p:nvPr>
        </p:nvSpPr>
        <p:spPr>
          <a:xfrm>
            <a:off x="1599934" y="2053598"/>
            <a:ext cx="5496191" cy="4236785"/>
          </a:xfrm>
        </p:spPr>
        <p:txBody>
          <a:bodyPr>
            <a:noAutofit/>
          </a:bodyPr>
          <a:lstStyle/>
          <a:p>
            <a:r>
              <a:rPr lang="fr-CA" sz="1400" dirty="0"/>
              <a:t>De plus en plus d’écoles et de municipalités, au Québec et ailleurs, encouragent les familles à adopter des pratiques issues du principe zéro déchet. Ces initiatives visent à réduire la quantité de déchets envoyés aux sites d’enfouissement et à favoriser des comportements écologiques.</a:t>
            </a:r>
          </a:p>
          <a:p>
            <a:r>
              <a:rPr lang="fr-CA" sz="1400" dirty="0"/>
              <a:t>Quelques actions concrètes du mouvement zéro déchet :</a:t>
            </a:r>
          </a:p>
          <a:p>
            <a:pPr marL="285750" lvl="0" indent="-285750">
              <a:buFont typeface="Arial" panose="020B0604020202020204" pitchFamily="34" charset="0"/>
              <a:buChar char="•"/>
            </a:pPr>
            <a:r>
              <a:rPr lang="fr-CA" sz="1400" b="1" dirty="0"/>
              <a:t>Réutiliser</a:t>
            </a:r>
            <a:r>
              <a:rPr lang="fr-CA" sz="1400" dirty="0"/>
              <a:t> : encourager l’utilisation de sacs réutilisables, de bouteilles d’eau en métal et de contenants lavables, etc.</a:t>
            </a:r>
          </a:p>
          <a:p>
            <a:pPr marL="285750" lvl="0" indent="-285750">
              <a:buFont typeface="Arial" panose="020B0604020202020204" pitchFamily="34" charset="0"/>
              <a:buChar char="•"/>
            </a:pPr>
            <a:r>
              <a:rPr lang="fr-CA" sz="1400" b="1" dirty="0"/>
              <a:t>Recycler</a:t>
            </a:r>
            <a:r>
              <a:rPr lang="fr-CA" sz="1400" dirty="0"/>
              <a:t> : trier les matériaux tels que le papier, le plastique et le verre afin qu’ils soient récupérés.</a:t>
            </a:r>
          </a:p>
          <a:p>
            <a:pPr marL="285750" lvl="0" indent="-285750">
              <a:buFont typeface="Arial" panose="020B0604020202020204" pitchFamily="34" charset="0"/>
              <a:buChar char="•"/>
            </a:pPr>
            <a:r>
              <a:rPr lang="fr-CA" sz="1400" b="1" dirty="0"/>
              <a:t>Composter</a:t>
            </a:r>
            <a:r>
              <a:rPr lang="fr-CA" sz="1400" dirty="0"/>
              <a:t> : récupérer les restes alimentaires et les transformer en compost pour créer un engrais naturel et réduire les déchets domestiques.</a:t>
            </a:r>
          </a:p>
          <a:p>
            <a:pPr marL="285750" lvl="0" indent="-285750">
              <a:buFont typeface="Arial" panose="020B0604020202020204" pitchFamily="34" charset="0"/>
              <a:buChar char="•"/>
            </a:pPr>
            <a:r>
              <a:rPr lang="fr-CA" sz="1400" b="1" dirty="0"/>
              <a:t>Réduire à la source </a:t>
            </a:r>
            <a:r>
              <a:rPr lang="fr-CA" sz="1400" dirty="0"/>
              <a:t>: limiter les achats de produits suremballés ou inutiles.</a:t>
            </a:r>
          </a:p>
          <a:p>
            <a:r>
              <a:rPr lang="fr-CA" sz="1400" dirty="0"/>
              <a:t>Les initiatives zéro déchet sont une source d’inspiration, car elles démontrent que chacune et chacun peut contribuer à la protection de la planète. En changeant nos habitudes, un pas à la fois, nous contribuons à réduire l’impact des changements climatiques et à créer un monde où les générations futures pourront vivre dans un environnement plus propre.</a:t>
            </a:r>
          </a:p>
        </p:txBody>
      </p:sp>
      <p:sp>
        <p:nvSpPr>
          <p:cNvPr id="5" name="Espace réservé du contenu 4">
            <a:extLst>
              <a:ext uri="{FF2B5EF4-FFF2-40B4-BE49-F238E27FC236}">
                <a16:creationId xmlns:a16="http://schemas.microsoft.com/office/drawing/2014/main" id="{38937BD9-483D-E12C-37E6-97C3F3593058}"/>
              </a:ext>
            </a:extLst>
          </p:cNvPr>
          <p:cNvSpPr>
            <a:spLocks noGrp="1"/>
          </p:cNvSpPr>
          <p:nvPr>
            <p:ph idx="11"/>
          </p:nvPr>
        </p:nvSpPr>
        <p:spPr/>
        <p:txBody>
          <a:bodyPr>
            <a:normAutofit fontScale="92500"/>
          </a:bodyPr>
          <a:lstStyle/>
          <a:p>
            <a:r>
              <a:rPr lang="fr-FR" dirty="0"/>
              <a:t>(Voir page 100)</a:t>
            </a:r>
          </a:p>
        </p:txBody>
      </p:sp>
      <p:pic>
        <p:nvPicPr>
          <p:cNvPr id="9" name="Espace réservé du contenu 8">
            <a:extLst>
              <a:ext uri="{FF2B5EF4-FFF2-40B4-BE49-F238E27FC236}">
                <a16:creationId xmlns:a16="http://schemas.microsoft.com/office/drawing/2014/main" id="{B639D616-50EA-5D82-1732-8BAE29C4E533}"/>
              </a:ext>
            </a:extLst>
          </p:cNvPr>
          <p:cNvPicPr>
            <a:picLocks noGrp="1" noChangeAspect="1"/>
          </p:cNvPicPr>
          <p:nvPr>
            <p:ph idx="12"/>
          </p:nvPr>
        </p:nvPicPr>
        <p:blipFill>
          <a:blip r:embed="rId2" cstate="screen">
            <a:extLst>
              <a:ext uri="{28A0092B-C50C-407E-A947-70E740481C1C}">
                <a14:useLocalDpi xmlns:a14="http://schemas.microsoft.com/office/drawing/2010/main"/>
              </a:ext>
            </a:extLst>
          </a:blip>
          <a:stretch>
            <a:fillRect/>
          </a:stretch>
        </p:blipFill>
        <p:spPr>
          <a:xfrm>
            <a:off x="7205821" y="2084490"/>
            <a:ext cx="4035267" cy="2687535"/>
          </a:xfrm>
        </p:spPr>
      </p:pic>
      <p:sp>
        <p:nvSpPr>
          <p:cNvPr id="3" name="Espace réservé du numéro de diapositive 2"/>
          <p:cNvSpPr>
            <a:spLocks noGrp="1"/>
          </p:cNvSpPr>
          <p:nvPr>
            <p:ph type="sldNum" sz="quarter" idx="14"/>
          </p:nvPr>
        </p:nvSpPr>
        <p:spPr/>
        <p:txBody>
          <a:bodyPr/>
          <a:lstStyle/>
          <a:p>
            <a:fld id="{1E8E8B7F-9C80-4A38-AD4B-25EDB5327BE9}" type="slidenum">
              <a:rPr lang="fr-CA" smtClean="0"/>
              <a:t>99</a:t>
            </a:fld>
            <a:endParaRPr lang="fr-CA"/>
          </a:p>
        </p:txBody>
      </p:sp>
      <p:sp>
        <p:nvSpPr>
          <p:cNvPr id="7" name="Rectangle 6">
            <a:hlinkClick r:id="rId3" action="ppaction://hlinksldjump"/>
          </p:cNvPr>
          <p:cNvSpPr/>
          <p:nvPr/>
        </p:nvSpPr>
        <p:spPr>
          <a:xfrm>
            <a:off x="10020300" y="5943600"/>
            <a:ext cx="1409700" cy="3462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60941861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er cycle TITR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er cycle Contenu">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2e cycle TITR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2e cycle Contenu">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3e cycle TITR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3e cycle Contenu">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8.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f6fdb3b2-8627-411b-9af1-04540f5ff4ea}" enabled="0" method="" siteId="{f6fdb3b2-8627-411b-9af1-04540f5ff4ea}" removed="1"/>
</clbl:labelList>
</file>

<file path=docProps/app.xml><?xml version="1.0" encoding="utf-8"?>
<Properties xmlns="http://schemas.openxmlformats.org/officeDocument/2006/extended-properties" xmlns:vt="http://schemas.openxmlformats.org/officeDocument/2006/docPropsVTypes">
  <TotalTime>3326</TotalTime>
  <Words>16386</Words>
  <Application>Microsoft Macintosh PowerPoint</Application>
  <PresentationFormat>Widescreen</PresentationFormat>
  <Paragraphs>848</Paragraphs>
  <Slides>101</Slides>
  <Notes>2</Notes>
  <HiddenSlides>0</HiddenSlides>
  <MMClips>0</MMClips>
  <ScaleCrop>false</ScaleCrop>
  <HeadingPairs>
    <vt:vector size="6" baseType="variant">
      <vt:variant>
        <vt:lpstr>Fonts Used</vt:lpstr>
      </vt:variant>
      <vt:variant>
        <vt:i4>5</vt:i4>
      </vt:variant>
      <vt:variant>
        <vt:lpstr>Theme</vt:lpstr>
      </vt:variant>
      <vt:variant>
        <vt:i4>7</vt:i4>
      </vt:variant>
      <vt:variant>
        <vt:lpstr>Slide Titles</vt:lpstr>
      </vt:variant>
      <vt:variant>
        <vt:i4>101</vt:i4>
      </vt:variant>
    </vt:vector>
  </HeadingPairs>
  <TitlesOfParts>
    <vt:vector size="113" baseType="lpstr">
      <vt:lpstr>Aptos</vt:lpstr>
      <vt:lpstr>Aptos Display</vt:lpstr>
      <vt:lpstr>Arial</vt:lpstr>
      <vt:lpstr>Calibri</vt:lpstr>
      <vt:lpstr>Times New Roman</vt:lpstr>
      <vt:lpstr>Thème Office</vt:lpstr>
      <vt:lpstr>1er cycle TITRE</vt:lpstr>
      <vt:lpstr>1er cycle Contenu</vt:lpstr>
      <vt:lpstr>2e cycle TITRE</vt:lpstr>
      <vt:lpstr>2e cycle Contenu</vt:lpstr>
      <vt:lpstr>3e cycle TITRE</vt:lpstr>
      <vt:lpstr>3e cycle Contenu</vt:lpstr>
      <vt:lpstr>PowerPoint Presentation</vt:lpstr>
      <vt:lpstr>PowerPoint Presentation</vt:lpstr>
      <vt:lpstr>PowerPoint Presentation</vt:lpstr>
      <vt:lpstr>Les Jeux olympiques antiques</vt:lpstr>
      <vt:lpstr>La trêve de Noël</vt:lpstr>
      <vt:lpstr>La Journée internationale de la paix</vt:lpstr>
      <vt:lpstr>La fin de l’Apartheid</vt:lpstr>
      <vt:lpstr>La Pax Romana</vt:lpstr>
      <vt:lpstr>Au Québec : les médiations scolaires</vt:lpstr>
      <vt:lpstr>Quel est le lien entre la paix et la lutte contre les changements climatiques? </vt:lpstr>
      <vt:lpstr>PowerPoint Presentation</vt:lpstr>
      <vt:lpstr>La Croix-Rouge</vt:lpstr>
      <vt:lpstr>Les Jeux paralympiques</vt:lpstr>
      <vt:lpstr>Le Téléthon pour les maladies rares</vt:lpstr>
      <vt:lpstr>Le Fonds des Nations Unies pour l’enfance (UNICEF)</vt:lpstr>
      <vt:lpstr>Les groupes d’entraide communautaires</vt:lpstr>
      <vt:lpstr>Au Québec : les banques alimentaires </vt:lpstr>
      <vt:lpstr>Quel est le lien entre la solidarité et la lutte contre les changements climatiques?</vt:lpstr>
      <vt:lpstr>PowerPoint Presentation</vt:lpstr>
      <vt:lpstr>La démocratie à Athènes</vt:lpstr>
      <vt:lpstr>Le droit de vote des femmes</vt:lpstr>
      <vt:lpstr>Les conseils d’élèves dans les écoles</vt:lpstr>
      <vt:lpstr>La Charte canadienne des droits et libertés </vt:lpstr>
      <vt:lpstr>La Déclaration des droits de l’homme et du citoyen  de 1789</vt:lpstr>
      <vt:lpstr>Au Québec : la protection de la langue française</vt:lpstr>
      <vt:lpstr>Quel est le lien entre la démocratie et la lutte contre les changements climatiques?</vt:lpstr>
      <vt:lpstr>PowerPoint Presentation</vt:lpstr>
      <vt:lpstr>La création du parc national de Yellowstone</vt:lpstr>
      <vt:lpstr>Le Jour de la Terre</vt:lpstr>
      <vt:lpstr>L’hydroélectricité au Québec</vt:lpstr>
      <vt:lpstr>L’interdiction des sacs en plastique</vt:lpstr>
      <vt:lpstr>La Journée internationale du nettoyage des côtes</vt:lpstr>
      <vt:lpstr>Au Québec : la Semaine de l’arbre et des forêts</vt:lpstr>
      <vt:lpstr>Quel est le lien entre le respect de l’écologie et la lutte contre les changements climatiques?</vt:lpstr>
      <vt:lpstr>PowerPoint Presentation</vt:lpstr>
      <vt:lpstr>PowerPoint Presentation</vt:lpstr>
      <vt:lpstr>Les accords de Camp David</vt:lpstr>
      <vt:lpstr>La création de l’Organisation des Nations Unies (ONU)</vt:lpstr>
      <vt:lpstr>Le désarmement nucléaire </vt:lpstr>
      <vt:lpstr>La fin des conflits dans les Balkans</vt:lpstr>
      <vt:lpstr>La Journée internationale de la paix</vt:lpstr>
      <vt:lpstr>Au Québec : la Grande Paix de Montréal</vt:lpstr>
      <vt:lpstr>Quel est le lien entre la paix et la lutte contre les changements climatiques?</vt:lpstr>
      <vt:lpstr>PowerPoint Presentation</vt:lpstr>
      <vt:lpstr>Le Programme alimentaire mondial</vt:lpstr>
      <vt:lpstr>L’aide humanitaire après le tsunami en Asie</vt:lpstr>
      <vt:lpstr>La lutte contre la poliomyélite</vt:lpstr>
      <vt:lpstr>Les coopératives agricoles</vt:lpstr>
      <vt:lpstr>Les initiatives de bénévolat international</vt:lpstr>
      <vt:lpstr>Au Québec : les collectes de sang d’Héma-Québec</vt:lpstr>
      <vt:lpstr>Quel est le lien entre la solidarité et la lutte contre les changements climatiques?</vt:lpstr>
      <vt:lpstr>PowerPoint Presentation</vt:lpstr>
      <vt:lpstr>Les débats électoraux télévisés </vt:lpstr>
      <vt:lpstr>La signature de la Magna Carta</vt:lpstr>
      <vt:lpstr>L’adoption de la Constitution américaine</vt:lpstr>
      <vt:lpstr>La ratification de la Convention internationale des droits de l’enfant</vt:lpstr>
      <vt:lpstr>L’abolition des lois discriminatoires</vt:lpstr>
      <vt:lpstr>Au Québec : le droit de vote et les élections</vt:lpstr>
      <vt:lpstr>Quel est le lien entre la démocratie et la lutte contre les changements climatiques?</vt:lpstr>
      <vt:lpstr>PowerPoint Presentation</vt:lpstr>
      <vt:lpstr>L’interdiction des CFC (Protocole de Montréal)</vt:lpstr>
      <vt:lpstr>La réintroduction des loups dans le parc national de Yellowstone</vt:lpstr>
      <vt:lpstr>La Réserve mondiale de semences du Svalbard</vt:lpstr>
      <vt:lpstr>La protection des océans</vt:lpstr>
      <vt:lpstr>L’essor des énergies renouvelables</vt:lpstr>
      <vt:lpstr>Au Québec : la loi interdisant la recherche et l’exploitation d’hydrocarbures</vt:lpstr>
      <vt:lpstr>Quel est le lien entre le respect de l’écologie et la lutte contre les changements climatiques?</vt:lpstr>
      <vt:lpstr>PowerPoint Presentation</vt:lpstr>
      <vt:lpstr>PowerPoint Presentation</vt:lpstr>
      <vt:lpstr>La Déclaration universelle des droits de l’homme</vt:lpstr>
      <vt:lpstr>L’Organisation des Nations Unies (ONU) </vt:lpstr>
      <vt:lpstr>La paix au Moyen-Orient</vt:lpstr>
      <vt:lpstr>Le traité de paix de Westphalie </vt:lpstr>
      <vt:lpstr>La campagne internationale pour l’interdiction  des mines antipersonnels</vt:lpstr>
      <vt:lpstr>Au Québec : le retour à la paix sociale après la crise d’Octobre</vt:lpstr>
      <vt:lpstr>Quel est le lien entre la paix et la lutte contre les changements climatiques? </vt:lpstr>
      <vt:lpstr>PowerPoint Presentation</vt:lpstr>
      <vt:lpstr>La reconstruction après la Seconde Guerre mondiale</vt:lpstr>
      <vt:lpstr>La lutte contre les inégalités alimentaires</vt:lpstr>
      <vt:lpstr>Le travail des jeunes pour des projets solidaires</vt:lpstr>
      <vt:lpstr>Le concert Live Aid</vt:lpstr>
      <vt:lpstr>La solidarité après le séisme en Haïti</vt:lpstr>
      <vt:lpstr>Au Québec : la création des cégeps</vt:lpstr>
      <vt:lpstr>Quel est le lien entre la solidarité et la lutte contre les changements climatiques?</vt:lpstr>
      <vt:lpstr>PowerPoint Presentation</vt:lpstr>
      <vt:lpstr>Le droit de vote à 18 ans au Canada</vt:lpstr>
      <vt:lpstr>Les premières élections libres après l’URSS</vt:lpstr>
      <vt:lpstr>La participation citoyenne pour le climat</vt:lpstr>
      <vt:lpstr>La popularité des produits équitables</vt:lpstr>
      <vt:lpstr>Les débats sur la réduction des gaz à effet de serre</vt:lpstr>
      <vt:lpstr>Au Québec : les consultations citoyennes sur les grands projets </vt:lpstr>
      <vt:lpstr>Quel est le lien entre la démocratie et la lutte contre les changements climatiques?</vt:lpstr>
      <vt:lpstr>PowerPoint Presentation</vt:lpstr>
      <vt:lpstr>La reforestation des forêts tropicales</vt:lpstr>
      <vt:lpstr>La protection des océans et des récifs coralliens</vt:lpstr>
      <vt:lpstr>L’essor du recyclage dans le monde</vt:lpstr>
      <vt:lpstr>Le Sommet de la Terre de Rio de Janeiro</vt:lpstr>
      <vt:lpstr>L’Accord de Paris sur le climat</vt:lpstr>
      <vt:lpstr>Au Québec : les initiatives zéro déchet</vt:lpstr>
      <vt:lpstr>Quel est le lien entre le respect de l’écologie et la lutte contre les changements climatiques?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Nancy Falso</dc:creator>
  <cp:lastModifiedBy>Jean Khouri</cp:lastModifiedBy>
  <cp:revision>464</cp:revision>
  <dcterms:created xsi:type="dcterms:W3CDTF">2025-03-31T02:30:49Z</dcterms:created>
  <dcterms:modified xsi:type="dcterms:W3CDTF">2026-05-14T13:35:46Z</dcterms:modified>
</cp:coreProperties>
</file>